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23"/>
  </p:handoutMasterIdLst>
  <p:sldIdLst>
    <p:sldId id="256" r:id="rId2"/>
    <p:sldId id="258" r:id="rId3"/>
    <p:sldId id="260" r:id="rId4"/>
    <p:sldId id="261" r:id="rId5"/>
    <p:sldId id="262" r:id="rId6"/>
    <p:sldId id="276" r:id="rId7"/>
    <p:sldId id="286" r:id="rId8"/>
    <p:sldId id="280" r:id="rId9"/>
    <p:sldId id="281" r:id="rId10"/>
    <p:sldId id="284" r:id="rId11"/>
    <p:sldId id="287" r:id="rId12"/>
    <p:sldId id="288" r:id="rId13"/>
    <p:sldId id="324" r:id="rId14"/>
    <p:sldId id="289" r:id="rId15"/>
    <p:sldId id="321" r:id="rId16"/>
    <p:sldId id="322" r:id="rId17"/>
    <p:sldId id="318" r:id="rId18"/>
    <p:sldId id="319" r:id="rId19"/>
    <p:sldId id="320" r:id="rId20"/>
    <p:sldId id="323" r:id="rId21"/>
    <p:sldId id="317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86" autoAdjust="0"/>
    <p:restoredTop sz="94660"/>
  </p:normalViewPr>
  <p:slideViewPr>
    <p:cSldViewPr snapToGrid="0">
      <p:cViewPr>
        <p:scale>
          <a:sx n="110" d="100"/>
          <a:sy n="110" d="100"/>
        </p:scale>
        <p:origin x="-19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F67BC-0B4B-4463-A3CF-84031CD9118B}" type="datetimeFigureOut">
              <a:rPr lang="pl-PL" smtClean="0"/>
              <a:t>2019-04-03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09D2F-0AF9-4A8F-939D-2DA9A66FDE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0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89D2F1-40F0-4034-8993-4FBC24A7D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0BBA38A-86A6-47D2-A137-3A73D5E4A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295E75D-C5C0-42F9-BEAE-2E93CFFD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D850E68-D058-4661-BD18-7695B152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5DCD949-FA64-4551-A480-46C775FA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56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927B9A-F319-4475-951D-F5D90FA4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204D09F1-44A0-4982-B7DD-E6A09102E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4363652-5B31-46C8-AE0A-E29AFC95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F316A87-244C-4A9F-9533-AEE33E3B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8983FED-B742-4D5E-8850-C97D21D7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5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D6ED72A2-98A1-445F-A171-001326EF2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ED001EC9-DDF8-4BB8-9A01-E8A5236F5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48D0BEF-C59E-4E51-A3F1-6C442BF85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7F55CCE-F89E-4D42-BE13-61CCC8A05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939A4C4-4BC1-40D8-B5F6-3BB556EF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99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9164E5-8B3D-47EE-B849-F2B417E9B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FD92C8D-70BD-4D24-827F-62A4C2C3B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3611E77-F755-4E24-A803-164DF610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DB74360-A342-4641-90B5-80F1B46B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547EDA8-5657-4806-90D1-B94DDB56B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92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175C14-A429-4D96-AFBC-4FEF53714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76630C2-08EB-4FB4-B1DD-339A61153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A38CA1E-25CD-4636-A72C-3D3C45E2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87CA069-CC93-40E7-A860-4E1EB1E0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57339AA-1D5B-42C8-8DE4-EE90EF40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07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4D0AE9-3B54-4BFE-9517-26ACFEA7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F701456-2377-47E8-A821-7F8B2A3EB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2E6D0AE-C65C-4D6F-8524-9A41F830D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8EFBC80-C601-4A83-A142-FA3C2484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974459F7-0AF9-4D1D-8E2F-32F9197C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FA0A1C2-E5B1-42EF-8C0A-01C6AFAF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63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99AD585-F58A-4F5A-ADC3-67C1034ED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D786775-68CE-4BC3-91AC-8AC3DFBA8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04F8183-7900-4FF5-BCB4-D96E6DF63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96CCA3A2-498B-4CFB-9B6A-D945CA6E4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09354BC5-F255-42D4-B64C-C9D6D1652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C7FC8B2-D23A-4DCE-8999-46240971F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AC258761-CF98-4AE3-9750-8754A24A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A33F1375-F43D-4F50-8F9B-41BC5048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7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1CF584-27D8-4901-97A4-8FEECCE2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E0591E56-C2A0-4DFE-91CB-51D91FFF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9DFADB7-666C-4E5A-976A-2ADA2E3A3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5322D5AC-4442-4C7D-AEB9-5BBC227C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164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9777C0CE-35F1-417D-BB0C-5F4E8AB5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F738FAB4-54F7-4F75-9B63-873A8A1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5002DC78-60B0-4269-9EE8-41FF498E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580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B9E060-B068-4B8D-8BAB-09162DA1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739A9F1-E369-4DDA-8E9C-1BAF10E92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094934B0-88D0-4819-BB59-A28187CE7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24551D7-8E0A-472E-BCDE-289C201C1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F41465C-FE43-47BF-96D0-490ACA54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BA94C8F-50D2-4EDF-BF07-12EB56895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49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0C0786-EE15-4F49-B1D5-15B41C2A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787F75AE-9F30-4B6A-8B37-C8C02DA069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56B0CEC-0A23-4002-A29E-B0FD38B65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7B135B62-EABC-4C76-831A-57CF46DF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CB47A541-0801-4BD5-BA3F-42840A55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2E41A53-1F9B-4CFA-8CA4-D6887BA18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17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08BBFFB1-5656-4DAE-9E54-E5055617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10B2A76-B4B0-4A4F-9BE1-640F7A413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2730E8D-D8FB-4270-AA65-40F944DE9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BF0A4-1517-46A4-8ED3-4AD5605C63AB}" type="datetimeFigureOut">
              <a:rPr lang="pl-PL" smtClean="0"/>
              <a:pPr/>
              <a:t>2019-04-03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AEAE463-0134-4CA7-8F6B-9F7871754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A718330-E453-44DE-880B-43890CA51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C6A22-9F9F-4D65-81BE-94E82FCBCA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97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r.com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02228B9-5FA7-4E18-9E31-F188A0D2B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5064"/>
            <a:ext cx="9144000" cy="625405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Dydnia, 05.04.2019r</a:t>
            </a:r>
            <a:r>
              <a:rPr lang="pl-PL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xmlns="" id="{35CFEE50-2636-4316-8C65-F1A604D2F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79929"/>
            <a:ext cx="10972800" cy="3007639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solidFill>
                  <a:srgbClr val="002060"/>
                </a:solidFill>
                <a:latin typeface="+mn-lt"/>
              </a:rPr>
              <a:t>Agencja Rozwoju Regionalnego „MARR” S.A.</a:t>
            </a:r>
            <a:br>
              <a:rPr lang="pl-PL" sz="44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44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pl-PL" sz="4400" b="1" dirty="0">
                <a:solidFill>
                  <a:srgbClr val="002060"/>
                </a:solidFill>
                <a:latin typeface="+mn-lt"/>
              </a:rPr>
            </a:br>
            <a:r>
              <a:rPr lang="pl-PL" sz="4400" b="1" dirty="0" smtClean="0">
                <a:solidFill>
                  <a:srgbClr val="002060"/>
                </a:solidFill>
                <a:latin typeface="+mn-lt"/>
              </a:rPr>
              <a:t>OFERTA FUNDUSZU POŻYCZKOWEGO</a:t>
            </a:r>
            <a:endParaRPr lang="pl-PL" sz="4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629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662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POŻYCZKA NA ROZWÓJ TURYSTYKI – WYDATKI KWALIFIKOWANE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382280"/>
            <a:ext cx="11152415" cy="5247120"/>
          </a:xfrm>
        </p:spPr>
        <p:txBody>
          <a:bodyPr>
            <a:noAutofit/>
          </a:bodyPr>
          <a:lstStyle/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1000" b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pl-PL" sz="2200" b="1" u="sng" dirty="0">
                <a:solidFill>
                  <a:srgbClr val="002060"/>
                </a:solidFill>
              </a:rPr>
              <a:t>Dopuszcza się </a:t>
            </a:r>
            <a:r>
              <a:rPr lang="pl-PL" sz="2200" dirty="0">
                <a:solidFill>
                  <a:srgbClr val="002060"/>
                </a:solidFill>
              </a:rPr>
              <a:t>finansowanie ze środków pożyczki:</a:t>
            </a:r>
            <a:r>
              <a:rPr lang="pl-PL" dirty="0"/>
              <a:t> </a:t>
            </a:r>
            <a:endParaRPr lang="pl-PL" dirty="0" smtClean="0"/>
          </a:p>
          <a:p>
            <a:pPr marL="0" lvl="0" indent="0">
              <a:buNone/>
            </a:pPr>
            <a:endParaRPr lang="pl-PL" sz="2000" dirty="0"/>
          </a:p>
          <a:p>
            <a:pPr algn="just"/>
            <a:r>
              <a:rPr lang="pl-PL" sz="2200" dirty="0">
                <a:solidFill>
                  <a:srgbClr val="002060"/>
                </a:solidFill>
              </a:rPr>
              <a:t>wydatków związanych z wykorzystywaniem technik informacyjno-komunikacyjnych (TIK), (np. w zakresie zapewnienia łatwego dostępu do informacji o usługach turystycznych - e-turystyka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</a:rPr>
              <a:t>wydatków związanych z bieżącą/</a:t>
            </a:r>
            <a:r>
              <a:rPr lang="pl-PL" sz="2200" b="1" dirty="0">
                <a:solidFill>
                  <a:srgbClr val="002060"/>
                </a:solidFill>
              </a:rPr>
              <a:t>obrotową działalnością</a:t>
            </a:r>
            <a:r>
              <a:rPr lang="pl-PL" sz="2200" dirty="0">
                <a:solidFill>
                  <a:srgbClr val="002060"/>
                </a:solidFill>
              </a:rPr>
              <a:t>; </a:t>
            </a:r>
          </a:p>
          <a:p>
            <a:pPr algn="just"/>
            <a:r>
              <a:rPr lang="pl-PL" sz="2200" b="1" dirty="0">
                <a:solidFill>
                  <a:srgbClr val="002060"/>
                </a:solidFill>
              </a:rPr>
              <a:t>wydatków na promocję i reklamę</a:t>
            </a:r>
            <a:r>
              <a:rPr lang="pl-PL" sz="2200" dirty="0">
                <a:solidFill>
                  <a:srgbClr val="002060"/>
                </a:solidFill>
              </a:rPr>
              <a:t>, związanych z zasadniczą częścią finansowanego </a:t>
            </a:r>
            <a:r>
              <a:rPr lang="pl-PL" sz="2200" dirty="0" smtClean="0">
                <a:solidFill>
                  <a:srgbClr val="002060"/>
                </a:solidFill>
              </a:rPr>
              <a:t>przedsięwzięcia</a:t>
            </a:r>
          </a:p>
          <a:p>
            <a:pPr algn="just"/>
            <a:endParaRPr lang="pl-PL" sz="22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2200" b="1" u="sng" dirty="0">
                <a:solidFill>
                  <a:srgbClr val="002060"/>
                </a:solidFill>
              </a:rPr>
              <a:t>w</a:t>
            </a:r>
            <a:r>
              <a:rPr lang="pl-PL" sz="2200" b="1" u="sng" dirty="0" smtClean="0">
                <a:solidFill>
                  <a:srgbClr val="002060"/>
                </a:solidFill>
              </a:rPr>
              <a:t> </a:t>
            </a:r>
            <a:r>
              <a:rPr lang="pl-PL" sz="2200" b="1" u="sng" dirty="0">
                <a:solidFill>
                  <a:srgbClr val="002060"/>
                </a:solidFill>
              </a:rPr>
              <a:t>przypadku gdy stanowią część większych przedsięwzięć wymienionych wcześniej.</a:t>
            </a:r>
          </a:p>
        </p:txBody>
      </p:sp>
    </p:spTree>
    <p:extLst>
      <p:ext uri="{BB962C8B-B14F-4D97-AF65-F5344CB8AC3E}">
        <p14:creationId xmlns:p14="http://schemas.microsoft.com/office/powerpoint/2010/main" val="424683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965" y="765018"/>
            <a:ext cx="10515600" cy="617262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  <a:latin typeface="+mn-lt"/>
              </a:rPr>
              <a:t>Pożyczka Standardowa </a:t>
            </a: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pl-PL" sz="3600" b="1" dirty="0">
                <a:solidFill>
                  <a:srgbClr val="002060"/>
                </a:solidFill>
                <a:latin typeface="+mn-lt"/>
              </a:rPr>
            </a:br>
            <a:r>
              <a:rPr lang="pl-PL" sz="3600" b="1" dirty="0">
                <a:solidFill>
                  <a:srgbClr val="002060"/>
                </a:solidFill>
                <a:latin typeface="+mn-lt"/>
              </a:rPr>
              <a:t>Pożyczka Standardowa - Innowacyjna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382280"/>
            <a:ext cx="11152415" cy="524712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Instrumenty </a:t>
            </a:r>
            <a:r>
              <a:rPr lang="pl-PL" sz="2400" dirty="0">
                <a:solidFill>
                  <a:srgbClr val="002060"/>
                </a:solidFill>
              </a:rPr>
              <a:t>finansowane ze środków </a:t>
            </a:r>
          </a:p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Regionalnego Programu Operacyjnego Województwa Podkarpackiego 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na </a:t>
            </a:r>
            <a:r>
              <a:rPr lang="pl-PL" sz="2400" dirty="0">
                <a:solidFill>
                  <a:srgbClr val="002060"/>
                </a:solidFill>
              </a:rPr>
              <a:t>lata 2014-2020 </a:t>
            </a:r>
          </a:p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współfinansowanego z Europejskiego Funduszu Rozwoju Regionalnego </a:t>
            </a:r>
            <a:endParaRPr lang="pl-PL" sz="2400" b="1" dirty="0">
              <a:solidFill>
                <a:srgbClr val="002060"/>
              </a:solidFill>
            </a:endParaRPr>
          </a:p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2400" b="1" dirty="0">
              <a:solidFill>
                <a:srgbClr val="002060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332" y="2311014"/>
            <a:ext cx="6310041" cy="122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8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63" y="760963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2060"/>
                </a:solidFill>
                <a:latin typeface="+mn-lt"/>
              </a:rPr>
              <a:t>POŻYCZKA STANDARDOWA - PODSTAWOWE PARAMETRY </a:t>
            </a:r>
            <a:endParaRPr lang="pl-PL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797" y="1382280"/>
            <a:ext cx="11152415" cy="524712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endParaRPr lang="pl-PL" b="1" dirty="0">
              <a:solidFill>
                <a:srgbClr val="002060"/>
              </a:solidFill>
            </a:endParaRPr>
          </a:p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16693E8F-805D-458E-A264-A2792EFFF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58614"/>
              </p:ext>
            </p:extLst>
          </p:nvPr>
        </p:nvGraphicFramePr>
        <p:xfrm>
          <a:off x="740689" y="1515948"/>
          <a:ext cx="10870466" cy="496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624">
                  <a:extLst>
                    <a:ext uri="{9D8B030D-6E8A-4147-A177-3AD203B41FA5}">
                      <a16:colId xmlns:a16="http://schemas.microsoft.com/office/drawing/2014/main" xmlns="" val="970292181"/>
                    </a:ext>
                  </a:extLst>
                </a:gridCol>
                <a:gridCol w="8177842">
                  <a:extLst>
                    <a:ext uri="{9D8B030D-6E8A-4147-A177-3AD203B41FA5}">
                      <a16:colId xmlns:a16="http://schemas.microsoft.com/office/drawing/2014/main" xmlns="" val="794413077"/>
                    </a:ext>
                  </a:extLst>
                </a:gridCol>
              </a:tblGrid>
              <a:tr h="703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 smtClean="0">
                          <a:solidFill>
                            <a:srgbClr val="002060"/>
                          </a:solidFill>
                          <a:effectLst/>
                        </a:rPr>
                        <a:t>KWOTA POŻYCZKI</a:t>
                      </a:r>
                      <a:endParaRPr lang="pl-PL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do </a:t>
                      </a:r>
                      <a:r>
                        <a:rPr lang="pl-PL" sz="2400" b="1" kern="1200" dirty="0">
                          <a:solidFill>
                            <a:srgbClr val="002060"/>
                          </a:solidFill>
                          <a:effectLst/>
                        </a:rPr>
                        <a:t>300 000 </a:t>
                      </a:r>
                      <a:r>
                        <a:rPr lang="pl-PL" sz="2400" kern="1200" dirty="0">
                          <a:solidFill>
                            <a:srgbClr val="002060"/>
                          </a:solidFill>
                          <a:effectLst/>
                        </a:rPr>
                        <a:t>zł</a:t>
                      </a:r>
                      <a:endParaRPr lang="pl-PL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3676319"/>
                  </a:ext>
                </a:extLst>
              </a:tr>
              <a:tr h="703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OKRES SPŁATY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rgbClr val="002060"/>
                          </a:solidFill>
                          <a:effectLst/>
                        </a:rPr>
                        <a:t>do </a:t>
                      </a: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60 miesięcy (5 lat)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/>
                </a:tc>
                <a:extLst>
                  <a:ext uri="{0D108BD9-81ED-4DB2-BD59-A6C34878D82A}">
                    <a16:rowId xmlns:a16="http://schemas.microsoft.com/office/drawing/2014/main" xmlns="" val="3427871134"/>
                  </a:ext>
                </a:extLst>
              </a:tr>
              <a:tr h="703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KARENCJA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kern="1200" dirty="0">
                          <a:solidFill>
                            <a:srgbClr val="002060"/>
                          </a:solidFill>
                          <a:effectLst/>
                        </a:rPr>
                        <a:t>przez pierwsze 6 m-</a:t>
                      </a:r>
                      <a:r>
                        <a:rPr lang="pl-PL" sz="2400" kern="1200" dirty="0" err="1">
                          <a:solidFill>
                            <a:srgbClr val="002060"/>
                          </a:solidFill>
                          <a:effectLst/>
                        </a:rPr>
                        <a:t>cy</a:t>
                      </a:r>
                      <a:r>
                        <a:rPr lang="pl-PL" sz="2400" kern="1200" dirty="0">
                          <a:solidFill>
                            <a:srgbClr val="002060"/>
                          </a:solidFill>
                          <a:effectLst/>
                        </a:rPr>
                        <a:t> lub dowolne 3 m-ce w każdym roku spłaty</a:t>
                      </a:r>
                      <a:endParaRPr lang="pl-PL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5746826"/>
                  </a:ext>
                </a:extLst>
              </a:tr>
              <a:tr h="1268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OPROCENTOWANIE</a:t>
                      </a:r>
                      <a:endParaRPr lang="pl-PL" sz="24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(POMOC  DE MINIMIS)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solidFill>
                            <a:srgbClr val="002060"/>
                          </a:solidFill>
                          <a:effectLst/>
                        </a:rPr>
                        <a:t>1,87%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/>
                </a:tc>
                <a:extLst>
                  <a:ext uri="{0D108BD9-81ED-4DB2-BD59-A6C34878D82A}">
                    <a16:rowId xmlns:a16="http://schemas.microsoft.com/office/drawing/2014/main" xmlns="" val="1105013872"/>
                  </a:ext>
                </a:extLst>
              </a:tr>
              <a:tr h="703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PROWIZJA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BRAK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615984"/>
                  </a:ext>
                </a:extLst>
              </a:tr>
              <a:tr h="881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WKŁAD WŁASNY 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BRAK</a:t>
                      </a:r>
                      <a:endParaRPr lang="pl-PL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786" marR="79786" marT="39893" marB="39893" anchor="ctr"/>
                </a:tc>
                <a:extLst>
                  <a:ext uri="{0D108BD9-81ED-4DB2-BD59-A6C34878D82A}">
                    <a16:rowId xmlns:a16="http://schemas.microsoft.com/office/drawing/2014/main" xmlns="" val="638070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40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4162" cy="1049607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rgbClr val="002060"/>
                </a:solidFill>
                <a:latin typeface="Calibri"/>
              </a:rPr>
              <a:t>POŻYCZKA STANDARDOWA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97479"/>
            <a:ext cx="10515600" cy="4779484"/>
          </a:xfrm>
        </p:spPr>
        <p:txBody>
          <a:bodyPr/>
          <a:lstStyle/>
          <a:p>
            <a:pPr marL="0" indent="0" algn="ctr" fontAlgn="ctr">
              <a:buNone/>
            </a:pPr>
            <a:r>
              <a:rPr lang="pl-PL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Dla kogo?</a:t>
            </a:r>
          </a:p>
          <a:p>
            <a:pPr marL="0" indent="0" algn="just" fontAlgn="t">
              <a:buNone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ikro-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, małych i średnich przedsiębiorstw posiadających siedzibę na terenie województwa podkarpackiego oraz zamierzających inwestować w województwie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podkarpackim</a:t>
            </a:r>
          </a:p>
          <a:p>
            <a:pPr fontAlgn="t"/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 fontAlgn="ctr">
              <a:buNone/>
            </a:pPr>
            <a:r>
              <a:rPr lang="pl-PL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 co?</a:t>
            </a:r>
          </a:p>
          <a:p>
            <a:pPr font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cele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inwestycyjne (zakupy środków trwałych używanych i nowych, budowa)</a:t>
            </a:r>
          </a:p>
          <a:p>
            <a:pPr font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cele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obrotowe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4736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576" y="645126"/>
            <a:ext cx="10515600" cy="61726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POŻYCZKA STANDARDOWA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INNOWACYJNA- </a:t>
            </a:r>
            <a:r>
              <a:rPr lang="pl-PL" sz="2800" b="1" dirty="0">
                <a:solidFill>
                  <a:srgbClr val="002060"/>
                </a:solidFill>
                <a:latin typeface="+mn-lt"/>
              </a:rPr>
              <a:t>PODSTAWOWE PARAMETRY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68" y="1262388"/>
            <a:ext cx="11152415" cy="5426740"/>
          </a:xfrm>
        </p:spPr>
        <p:txBody>
          <a:bodyPr>
            <a:noAutofit/>
          </a:bodyPr>
          <a:lstStyle/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160CD2E2-4F12-48D3-BE23-8F03C570F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087799"/>
              </p:ext>
            </p:extLst>
          </p:nvPr>
        </p:nvGraphicFramePr>
        <p:xfrm>
          <a:off x="537041" y="1451549"/>
          <a:ext cx="11223173" cy="502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550">
                  <a:extLst>
                    <a:ext uri="{9D8B030D-6E8A-4147-A177-3AD203B41FA5}">
                      <a16:colId xmlns:a16="http://schemas.microsoft.com/office/drawing/2014/main" xmlns="" val="1419524273"/>
                    </a:ext>
                  </a:extLst>
                </a:gridCol>
                <a:gridCol w="4730149">
                  <a:extLst>
                    <a:ext uri="{9D8B030D-6E8A-4147-A177-3AD203B41FA5}">
                      <a16:colId xmlns:a16="http://schemas.microsoft.com/office/drawing/2014/main" xmlns="" val="2638282245"/>
                    </a:ext>
                  </a:extLst>
                </a:gridCol>
                <a:gridCol w="4203474"/>
              </a:tblGrid>
              <a:tr h="388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Komponenty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Standardowy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Innowacyjny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5406422"/>
                  </a:ext>
                </a:extLst>
              </a:tr>
              <a:tr h="7639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Dla kogo?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mikro-, małych i średnich przedsiębiorstw posiadających siedzibę w województwie podkarpackim oraz zamierzających inwestować w województwie podkarpackim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7258790"/>
                  </a:ext>
                </a:extLst>
              </a:tr>
              <a:tr h="10319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Na co?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na cele inwestycyjne (m.in. zakupy środków trwałych używanych i nowych, budowa)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na cele obrotowe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na </a:t>
                      </a:r>
                      <a:r>
                        <a:rPr lang="pl-PL" sz="2000" b="1" kern="1200" dirty="0">
                          <a:solidFill>
                            <a:srgbClr val="002060"/>
                          </a:solidFill>
                          <a:effectLst/>
                        </a:rPr>
                        <a:t>zakup wyłącznie nowych środków trwałych 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/>
                </a:tc>
                <a:extLst>
                  <a:ext uri="{0D108BD9-81ED-4DB2-BD59-A6C34878D82A}">
                    <a16:rowId xmlns:a16="http://schemas.microsoft.com/office/drawing/2014/main" xmlns="" val="2626433519"/>
                  </a:ext>
                </a:extLst>
              </a:tr>
              <a:tr h="4178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Kwota pożyczki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do  </a:t>
                      </a:r>
                      <a:r>
                        <a:rPr lang="pl-PL" sz="2000" b="1" kern="1200" dirty="0">
                          <a:solidFill>
                            <a:srgbClr val="002060"/>
                          </a:solidFill>
                          <a:effectLst/>
                        </a:rPr>
                        <a:t>300 000 zł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od </a:t>
                      </a:r>
                      <a:r>
                        <a:rPr lang="pl-PL" sz="2000" b="1" kern="1200" dirty="0">
                          <a:solidFill>
                            <a:srgbClr val="002060"/>
                          </a:solidFill>
                          <a:effectLst/>
                        </a:rPr>
                        <a:t>300 000 zł do 600 000 zł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/>
                </a:tc>
                <a:extLst>
                  <a:ext uri="{0D108BD9-81ED-4DB2-BD59-A6C34878D82A}">
                    <a16:rowId xmlns:a16="http://schemas.microsoft.com/office/drawing/2014/main" xmlns="" val="317568570"/>
                  </a:ext>
                </a:extLst>
              </a:tr>
              <a:tr h="3883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Okres spłaty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rgbClr val="002060"/>
                          </a:solidFill>
                          <a:effectLst/>
                        </a:rPr>
                        <a:t>do </a:t>
                      </a:r>
                      <a:r>
                        <a:rPr lang="pl-PL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60 miesięcy</a:t>
                      </a:r>
                      <a:r>
                        <a:rPr lang="pl-PL" sz="2000" b="1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(5 lat)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rgbClr val="002060"/>
                          </a:solidFill>
                          <a:effectLst/>
                        </a:rPr>
                        <a:t>do </a:t>
                      </a:r>
                      <a:r>
                        <a:rPr lang="pl-PL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84 </a:t>
                      </a:r>
                      <a:r>
                        <a:rPr lang="pl-PL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miesiący</a:t>
                      </a:r>
                      <a:r>
                        <a:rPr lang="pl-PL" sz="2000" b="1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(7 lat)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/>
                </a:tc>
                <a:extLst>
                  <a:ext uri="{0D108BD9-81ED-4DB2-BD59-A6C34878D82A}">
                    <a16:rowId xmlns:a16="http://schemas.microsoft.com/office/drawing/2014/main" xmlns="" val="968469506"/>
                  </a:ext>
                </a:extLst>
              </a:tr>
              <a:tr h="4179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Karencja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przez pierwsze 6 m-</a:t>
                      </a:r>
                      <a:r>
                        <a:rPr lang="pl-PL" sz="2000" kern="1200" dirty="0" err="1">
                          <a:solidFill>
                            <a:srgbClr val="002060"/>
                          </a:solidFill>
                          <a:effectLst/>
                        </a:rPr>
                        <a:t>cy</a:t>
                      </a: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 lub dowolne 3 m-ce w każdym roku spłaty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1163969"/>
                  </a:ext>
                </a:extLst>
              </a:tr>
              <a:tr h="7101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Oprocentowanie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(pomoc de </a:t>
                      </a:r>
                      <a:r>
                        <a:rPr lang="pl-PL" sz="2000" kern="1200" dirty="0" err="1">
                          <a:solidFill>
                            <a:srgbClr val="002060"/>
                          </a:solidFill>
                          <a:effectLst/>
                        </a:rPr>
                        <a:t>minimis</a:t>
                      </a: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rgbClr val="002060"/>
                          </a:solidFill>
                          <a:effectLst/>
                        </a:rPr>
                        <a:t>1,87%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9230131"/>
                  </a:ext>
                </a:extLst>
              </a:tr>
              <a:tr h="3883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Prowizja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brak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157691"/>
                  </a:ext>
                </a:extLst>
              </a:tr>
              <a:tr h="3883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Wkład własny 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2060"/>
                          </a:solidFill>
                          <a:effectLst/>
                        </a:rPr>
                        <a:t>brak</a:t>
                      </a:r>
                      <a:endParaRPr lang="pl-PL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09" marR="81909" marT="40954" marB="40954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0654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6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+mn-lt"/>
              </a:rPr>
              <a:t>POŻYCZKA </a:t>
            </a:r>
            <a:r>
              <a:rPr lang="pl-PL" b="1" dirty="0" smtClean="0">
                <a:solidFill>
                  <a:srgbClr val="002060"/>
                </a:solidFill>
                <a:latin typeface="+mn-lt"/>
              </a:rPr>
              <a:t>TURYSTYKA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54323"/>
              </p:ext>
            </p:extLst>
          </p:nvPr>
        </p:nvGraphicFramePr>
        <p:xfrm>
          <a:off x="534838" y="1799747"/>
          <a:ext cx="11102196" cy="452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732"/>
                <a:gridCol w="3700732"/>
                <a:gridCol w="3700732"/>
              </a:tblGrid>
              <a:tr h="675842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KWOTA POŻYCZKI</a:t>
                      </a:r>
                      <a:endParaRPr lang="pl-PL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100 000,00zł</a:t>
                      </a:r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75842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OPROCENTOWANIE</a:t>
                      </a:r>
                      <a:endParaRPr lang="pl-PL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0,935%</a:t>
                      </a:r>
                      <a:endParaRPr lang="pl-PL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829432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OKRES KARENCJI W SPŁACIE KAPITAŁU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brak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 smtClean="0"/>
                        <a:t>pierwsze </a:t>
                      </a:r>
                      <a:r>
                        <a:rPr lang="pl-PL" sz="2000" b="1" dirty="0" smtClean="0"/>
                        <a:t>6 m-</a:t>
                      </a:r>
                      <a:r>
                        <a:rPr lang="pl-PL" sz="2000" b="1" dirty="0" err="1" smtClean="0"/>
                        <a:t>cy</a:t>
                      </a:r>
                      <a:r>
                        <a:rPr lang="pl-PL" sz="2000" b="1" dirty="0" smtClean="0"/>
                        <a:t> </a:t>
                      </a:r>
                      <a:endParaRPr lang="pl-PL" sz="2000" b="1" dirty="0"/>
                    </a:p>
                  </a:txBody>
                  <a:tcPr/>
                </a:tc>
              </a:tr>
              <a:tr h="675842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MIESIĘCZNA RATA KAPITAŁOWA 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1 667 </a:t>
                      </a:r>
                      <a:r>
                        <a:rPr lang="pl-PL" sz="2400" b="1" baseline="0" dirty="0" smtClean="0"/>
                        <a:t>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1 282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833229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MAKSYMALNA RATA KAPITAŁOWO-ODSETKOWA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 1 745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1 360 zł</a:t>
                      </a:r>
                    </a:p>
                  </a:txBody>
                  <a:tcPr anchor="ctr"/>
                </a:tc>
              </a:tr>
              <a:tr h="833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/>
                        <a:t>SUMA ODSETEK W CAŁYM OKRESIE TRWANIA UMOWY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2 344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3 502 zł</a:t>
                      </a:r>
                      <a:endParaRPr lang="pl-PL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18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+mn-lt"/>
              </a:rPr>
              <a:t>POŻYCZKA </a:t>
            </a:r>
            <a:r>
              <a:rPr lang="pl-PL" b="1" dirty="0" smtClean="0">
                <a:solidFill>
                  <a:srgbClr val="002060"/>
                </a:solidFill>
                <a:latin typeface="+mn-lt"/>
              </a:rPr>
              <a:t>TURYSTYKA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968474"/>
              </p:ext>
            </p:extLst>
          </p:nvPr>
        </p:nvGraphicFramePr>
        <p:xfrm>
          <a:off x="534838" y="1799747"/>
          <a:ext cx="11102196" cy="452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732"/>
                <a:gridCol w="3700732"/>
                <a:gridCol w="3700732"/>
              </a:tblGrid>
              <a:tr h="675842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KWOTA POŻYCZKI</a:t>
                      </a:r>
                      <a:endParaRPr lang="pl-PL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500 000,00zł</a:t>
                      </a:r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75842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OPROCENTOWANIE</a:t>
                      </a:r>
                      <a:endParaRPr lang="pl-PL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0,935%</a:t>
                      </a:r>
                      <a:endParaRPr lang="pl-PL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829432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OKRES KARENCJI W SPŁACIE KAPITAŁU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brak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 smtClean="0"/>
                        <a:t>pierwsze </a:t>
                      </a:r>
                      <a:r>
                        <a:rPr lang="pl-PL" sz="2000" b="1" dirty="0" smtClean="0"/>
                        <a:t>6 m-</a:t>
                      </a:r>
                      <a:r>
                        <a:rPr lang="pl-PL" sz="2000" b="1" dirty="0" err="1" smtClean="0"/>
                        <a:t>cy</a:t>
                      </a:r>
                      <a:r>
                        <a:rPr lang="pl-PL" sz="2000" b="1" dirty="0" smtClean="0"/>
                        <a:t> </a:t>
                      </a:r>
                      <a:endParaRPr lang="pl-PL" sz="2000" b="1" dirty="0"/>
                    </a:p>
                  </a:txBody>
                  <a:tcPr/>
                </a:tc>
              </a:tr>
              <a:tr h="675842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MIESIĘCZNA RATA KAPITAŁOWA 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5 953 </a:t>
                      </a:r>
                      <a:r>
                        <a:rPr lang="pl-PL" sz="2400" b="1" baseline="0" dirty="0" smtClean="0"/>
                        <a:t>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6 410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833229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MAKSYMALNA RATA KAPITAŁOWO-ODSETKOWA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 6 342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6 790 zł</a:t>
                      </a:r>
                    </a:p>
                  </a:txBody>
                  <a:tcPr anchor="ctr"/>
                </a:tc>
              </a:tr>
              <a:tr h="833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/>
                        <a:t>SUMA ODSETEK W CAŁYM OKRESIE TRWANIA UMOWY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16 352 zł</a:t>
                      </a:r>
                      <a:endParaRPr lang="pl-P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17 511 zł</a:t>
                      </a:r>
                      <a:endParaRPr lang="pl-P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45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+mn-lt"/>
              </a:rPr>
              <a:t>POŻYCZKA </a:t>
            </a:r>
            <a:r>
              <a:rPr lang="pl-PL" b="1" dirty="0" smtClean="0">
                <a:solidFill>
                  <a:srgbClr val="002060"/>
                </a:solidFill>
                <a:latin typeface="+mn-lt"/>
              </a:rPr>
              <a:t>STANDARDOWA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748577"/>
              </p:ext>
            </p:extLst>
          </p:nvPr>
        </p:nvGraphicFramePr>
        <p:xfrm>
          <a:off x="657046" y="1747986"/>
          <a:ext cx="10850592" cy="4609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648"/>
                <a:gridCol w="2712648"/>
                <a:gridCol w="2712648"/>
                <a:gridCol w="2712648"/>
              </a:tblGrid>
              <a:tr h="678441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KWOTA POŻYCZKI</a:t>
                      </a:r>
                      <a:endParaRPr lang="pl-PL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50 000,00zł</a:t>
                      </a:r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OPROCENTOWANIE</a:t>
                      </a:r>
                      <a:endParaRPr lang="pl-PL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1,87%</a:t>
                      </a:r>
                      <a:endParaRPr lang="pl-PL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OKRES KARENCJI W SPŁACIE KAPITAŁU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brak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pierwsze </a:t>
                      </a:r>
                      <a:r>
                        <a:rPr lang="pl-PL" sz="1400" b="1" dirty="0" smtClean="0"/>
                        <a:t>6 m-</a:t>
                      </a:r>
                      <a:r>
                        <a:rPr lang="pl-PL" sz="1400" b="1" dirty="0" err="1" smtClean="0"/>
                        <a:t>cy</a:t>
                      </a:r>
                      <a:r>
                        <a:rPr lang="pl-PL" sz="1400" b="1" dirty="0" smtClean="0"/>
                        <a:t> 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 m-ce </a:t>
                      </a:r>
                      <a:r>
                        <a:rPr lang="pl-PL" sz="1400" b="0" dirty="0" smtClean="0"/>
                        <a:t>w każdym</a:t>
                      </a:r>
                      <a:r>
                        <a:rPr lang="pl-PL" sz="1400" b="0" baseline="0" dirty="0" smtClean="0"/>
                        <a:t> roku spłaty</a:t>
                      </a:r>
                      <a:endParaRPr lang="pl-PL" sz="1400" b="0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MIESIĘCZNA RATA KAPITAŁOWA 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833</a:t>
                      </a:r>
                      <a:r>
                        <a:rPr lang="pl-PL" sz="2400" b="1" baseline="0" dirty="0" smtClean="0"/>
                        <a:t>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926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1111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947959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MAKSYMALNA RATA KAPITAŁOWO-ODSETKOWA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905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1 000 zł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</a:t>
                      </a:r>
                      <a:r>
                        <a:rPr lang="pl-PL" sz="2400" b="1" baseline="0" dirty="0" smtClean="0"/>
                        <a:t> 186</a:t>
                      </a:r>
                      <a:r>
                        <a:rPr lang="pl-PL" sz="2400" b="1" dirty="0" smtClean="0"/>
                        <a:t>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947959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SUMA ODSETEK W CAŁYM OKRESIE TRWANIA UMOWY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2 345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2 576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2 410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29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+mn-lt"/>
              </a:rPr>
              <a:t>POŻYCZKA </a:t>
            </a:r>
            <a:r>
              <a:rPr lang="pl-PL" b="1" dirty="0" smtClean="0">
                <a:solidFill>
                  <a:srgbClr val="002060"/>
                </a:solidFill>
                <a:latin typeface="+mn-lt"/>
              </a:rPr>
              <a:t>STANDARDOWA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801637"/>
              </p:ext>
            </p:extLst>
          </p:nvPr>
        </p:nvGraphicFramePr>
        <p:xfrm>
          <a:off x="657046" y="1747986"/>
          <a:ext cx="10850592" cy="4609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648"/>
                <a:gridCol w="2712648"/>
                <a:gridCol w="2712648"/>
                <a:gridCol w="2712648"/>
              </a:tblGrid>
              <a:tr h="678441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KWOTA POŻYCZKI</a:t>
                      </a:r>
                      <a:endParaRPr lang="pl-PL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100 000,00zł</a:t>
                      </a:r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OPROCENTOWANIE</a:t>
                      </a:r>
                      <a:endParaRPr lang="pl-PL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1,87%</a:t>
                      </a:r>
                      <a:endParaRPr lang="pl-PL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OKRES KARENCJI W SPŁACIE KAPITAŁU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brak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pierwsze </a:t>
                      </a:r>
                      <a:r>
                        <a:rPr lang="pl-PL" sz="1400" b="1" dirty="0" smtClean="0"/>
                        <a:t>6 m-</a:t>
                      </a:r>
                      <a:r>
                        <a:rPr lang="pl-PL" sz="1400" b="1" dirty="0" err="1" smtClean="0"/>
                        <a:t>cy</a:t>
                      </a:r>
                      <a:r>
                        <a:rPr lang="pl-PL" sz="1400" b="1" dirty="0" smtClean="0"/>
                        <a:t> 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 m-ce </a:t>
                      </a:r>
                      <a:r>
                        <a:rPr lang="pl-PL" sz="1400" b="0" dirty="0" smtClean="0"/>
                        <a:t>w każdym</a:t>
                      </a:r>
                      <a:r>
                        <a:rPr lang="pl-PL" sz="1400" b="0" baseline="0" dirty="0" smtClean="0"/>
                        <a:t> roku spłaty</a:t>
                      </a:r>
                      <a:endParaRPr lang="pl-PL" sz="1400" b="0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MIESIĘCZNA RATA KAPITAŁOWA 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1 667</a:t>
                      </a:r>
                      <a:r>
                        <a:rPr lang="pl-PL" sz="2400" b="1" baseline="0" dirty="0" smtClean="0"/>
                        <a:t>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1 852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2 222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947959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MAKSYMALNA RATA KAPITAŁOWO-ODSETKOWA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</a:t>
                      </a:r>
                      <a:r>
                        <a:rPr lang="pl-PL" sz="2400" b="1" baseline="0" dirty="0" smtClean="0"/>
                        <a:t> 820</a:t>
                      </a:r>
                      <a:r>
                        <a:rPr lang="pl-PL" sz="2400" b="1" dirty="0" smtClean="0"/>
                        <a:t>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2 000 zł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2 370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947959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SUMA ODSETEK W CAŁYM OKRESIE TRWANIA UMOWY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4 689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5 152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4 820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19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+mn-lt"/>
              </a:rPr>
              <a:t>POŻYCZKA </a:t>
            </a:r>
            <a:r>
              <a:rPr lang="pl-PL" b="1" dirty="0" smtClean="0">
                <a:solidFill>
                  <a:srgbClr val="002060"/>
                </a:solidFill>
                <a:latin typeface="+mn-lt"/>
              </a:rPr>
              <a:t>STANDARDOWA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406574"/>
              </p:ext>
            </p:extLst>
          </p:nvPr>
        </p:nvGraphicFramePr>
        <p:xfrm>
          <a:off x="657046" y="1747986"/>
          <a:ext cx="10850592" cy="4609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648"/>
                <a:gridCol w="2712648"/>
                <a:gridCol w="2712648"/>
                <a:gridCol w="2712648"/>
              </a:tblGrid>
              <a:tr h="678441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KWOTA POŻYCZKI</a:t>
                      </a:r>
                      <a:endParaRPr lang="pl-PL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300 000,00zł</a:t>
                      </a:r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OPROCENTOWANIE</a:t>
                      </a:r>
                      <a:endParaRPr lang="pl-PL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1,87%</a:t>
                      </a:r>
                      <a:endParaRPr lang="pl-PL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OKRES KARENCJI W SPŁACIE KAPITAŁU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brak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pierwsze </a:t>
                      </a:r>
                      <a:r>
                        <a:rPr lang="pl-PL" sz="1400" b="1" dirty="0" smtClean="0"/>
                        <a:t>6 m-</a:t>
                      </a:r>
                      <a:r>
                        <a:rPr lang="pl-PL" sz="1400" b="1" dirty="0" err="1" smtClean="0"/>
                        <a:t>cy</a:t>
                      </a:r>
                      <a:r>
                        <a:rPr lang="pl-PL" sz="1400" b="1" dirty="0" smtClean="0"/>
                        <a:t> 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 m-ce </a:t>
                      </a:r>
                      <a:r>
                        <a:rPr lang="pl-PL" sz="1400" b="0" dirty="0" smtClean="0"/>
                        <a:t>w każdym</a:t>
                      </a:r>
                      <a:r>
                        <a:rPr lang="pl-PL" sz="1400" b="0" baseline="0" dirty="0" smtClean="0"/>
                        <a:t> roku spłaty</a:t>
                      </a:r>
                      <a:endParaRPr lang="pl-PL" sz="1400" b="0" dirty="0"/>
                    </a:p>
                  </a:txBody>
                  <a:tcPr/>
                </a:tc>
              </a:tr>
              <a:tr h="678441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MIESIĘCZNA RATA KAPITAŁOWA 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5 000</a:t>
                      </a:r>
                      <a:r>
                        <a:rPr lang="pl-PL" sz="2400" b="1" baseline="0" dirty="0" smtClean="0"/>
                        <a:t>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5 555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6 667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947959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MAKSYMALNA RATA KAPITAŁOWO-ODSETKOWA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5 500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6</a:t>
                      </a:r>
                      <a:r>
                        <a:rPr lang="pl-PL" sz="2400" b="1" baseline="0" dirty="0" smtClean="0"/>
                        <a:t> 000 </a:t>
                      </a:r>
                      <a:r>
                        <a:rPr lang="pl-PL" sz="2400" b="1" dirty="0" smtClean="0"/>
                        <a:t>zł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7 100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947959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SUMA ODSETEK W CAŁYM OKRESIE TRWANIA UMOWY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14 069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15 459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14 458 zł</a:t>
                      </a:r>
                      <a:endParaRPr lang="pl-PL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5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662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Fundusz Pożyczkowy Agencji Rozwoju Regionalnego MARR S.A</a:t>
            </a:r>
            <a:r>
              <a:rPr lang="pl-PL" sz="2800" b="1" dirty="0"/>
              <a:t>.</a:t>
            </a: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91" y="1506971"/>
            <a:ext cx="11180618" cy="456132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Fundusz Pożyczkowy</a:t>
            </a:r>
          </a:p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w strukturach Agencji Rozwoju Regionalnego S.A. w Mielcu </a:t>
            </a:r>
          </a:p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jest prowadzony od 2003 r. </a:t>
            </a:r>
          </a:p>
          <a:p>
            <a:pPr marL="114300" indent="0" algn="ctr">
              <a:buNone/>
            </a:pPr>
            <a:endParaRPr lang="pl-PL" sz="2400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Początkowo kapitał funduszu pożyczkowego wynosił </a:t>
            </a:r>
            <a:r>
              <a:rPr lang="pl-PL" sz="2400" b="1" dirty="0">
                <a:solidFill>
                  <a:srgbClr val="002060"/>
                </a:solidFill>
              </a:rPr>
              <a:t>2 mln zł </a:t>
            </a:r>
          </a:p>
          <a:p>
            <a:pPr marL="114300" indent="0" algn="ctr"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Zrealizowano projekty na kwotę ponad </a:t>
            </a:r>
            <a:r>
              <a:rPr lang="pl-PL" sz="2400" b="1" dirty="0">
                <a:solidFill>
                  <a:srgbClr val="002060"/>
                </a:solidFill>
              </a:rPr>
              <a:t>100 mln zł</a:t>
            </a:r>
          </a:p>
          <a:p>
            <a:pPr marL="114300" indent="0" algn="ctr"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Obecnie Agencja MARR S.A. na udzielenie nowych pożyczek dysponuje kwotą </a:t>
            </a:r>
            <a:r>
              <a:rPr lang="pl-PL" sz="2400" b="1" dirty="0">
                <a:solidFill>
                  <a:srgbClr val="002060"/>
                </a:solidFill>
              </a:rPr>
              <a:t>52 mln zł </a:t>
            </a:r>
          </a:p>
        </p:txBody>
      </p:sp>
    </p:spTree>
    <p:extLst>
      <p:ext uri="{BB962C8B-B14F-4D97-AF65-F5344CB8AC3E}">
        <p14:creationId xmlns:p14="http://schemas.microsoft.com/office/powerpoint/2010/main" val="183200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+mn-lt"/>
              </a:rPr>
              <a:t>POŻYCZKA </a:t>
            </a:r>
            <a:r>
              <a:rPr lang="pl-PL" b="1" dirty="0" smtClean="0">
                <a:solidFill>
                  <a:srgbClr val="002060"/>
                </a:solidFill>
                <a:latin typeface="+mn-lt"/>
              </a:rPr>
              <a:t>STANDARDOWA INNOWACYJNA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429279"/>
              </p:ext>
            </p:extLst>
          </p:nvPr>
        </p:nvGraphicFramePr>
        <p:xfrm>
          <a:off x="657046" y="1540952"/>
          <a:ext cx="10988616" cy="4906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154"/>
                <a:gridCol w="2747154"/>
                <a:gridCol w="2747154"/>
                <a:gridCol w="2747154"/>
              </a:tblGrid>
              <a:tr h="599147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KWOTA POŻYCZKI</a:t>
                      </a:r>
                      <a:endParaRPr lang="pl-PL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600 000,00zł</a:t>
                      </a:r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99147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OPROCENTOWANIE</a:t>
                      </a:r>
                      <a:endParaRPr lang="pl-PL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1,87%</a:t>
                      </a:r>
                      <a:endParaRPr lang="pl-PL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99147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OKRES</a:t>
                      </a:r>
                      <a:r>
                        <a:rPr lang="pl-PL" sz="1800" b="1" baseline="0" dirty="0" smtClean="0"/>
                        <a:t> SPŁATY</a:t>
                      </a:r>
                      <a:endParaRPr lang="pl-PL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 smtClean="0"/>
                        <a:t>84 m-ce (7 lat)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9147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OKRES KARENCJI W SPŁACIE KAPITAŁU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brak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pierwsze </a:t>
                      </a:r>
                      <a:r>
                        <a:rPr lang="pl-PL" sz="1400" b="1" dirty="0" smtClean="0"/>
                        <a:t>6 m-</a:t>
                      </a:r>
                      <a:r>
                        <a:rPr lang="pl-PL" sz="1400" b="1" dirty="0" err="1" smtClean="0"/>
                        <a:t>cy</a:t>
                      </a:r>
                      <a:r>
                        <a:rPr lang="pl-PL" sz="1400" b="1" dirty="0" smtClean="0"/>
                        <a:t> 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 m-ce </a:t>
                      </a:r>
                      <a:r>
                        <a:rPr lang="pl-PL" sz="1400" b="0" dirty="0" smtClean="0"/>
                        <a:t>w każdym</a:t>
                      </a:r>
                      <a:r>
                        <a:rPr lang="pl-PL" sz="1400" b="0" baseline="0" dirty="0" smtClean="0"/>
                        <a:t> roku spłaty</a:t>
                      </a:r>
                      <a:endParaRPr lang="pl-PL" sz="1400" b="0" dirty="0"/>
                    </a:p>
                  </a:txBody>
                  <a:tcPr/>
                </a:tc>
              </a:tr>
              <a:tr h="599147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MIESIĘCZNA RATA KAPITAŁOWA 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7 143 </a:t>
                      </a:r>
                      <a:r>
                        <a:rPr lang="pl-PL" sz="2400" b="1" baseline="0" dirty="0" smtClean="0"/>
                        <a:t>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7 693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9 524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837165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MAKSYMALNA RATA KAPITAŁOWO-ODSETKOWA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 8 080 zł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8 600</a:t>
                      </a:r>
                      <a:r>
                        <a:rPr lang="pl-PL" sz="2400" b="1" baseline="0" dirty="0" smtClean="0"/>
                        <a:t> </a:t>
                      </a:r>
                      <a:r>
                        <a:rPr lang="pl-PL" sz="2400" b="1" dirty="0" smtClean="0"/>
                        <a:t>zł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10 440 zł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837165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SUMA ODSETEK W CAŁYM OKRESIE TRWANIA UMOWY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39 247zł</a:t>
                      </a:r>
                      <a:endParaRPr lang="pl-P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42 023 zł</a:t>
                      </a:r>
                      <a:endParaRPr lang="pl-P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0070C0"/>
                          </a:solidFill>
                        </a:rPr>
                        <a:t>40 026zł</a:t>
                      </a:r>
                      <a:endParaRPr lang="pl-P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00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48138"/>
            <a:ext cx="12192000" cy="4972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002060"/>
                </a:solidFill>
              </a:rPr>
              <a:t>Agencja </a:t>
            </a:r>
            <a:r>
              <a:rPr lang="pl-PL" sz="2400" b="1" dirty="0">
                <a:solidFill>
                  <a:srgbClr val="002060"/>
                </a:solidFill>
              </a:rPr>
              <a:t>Rozwoju Regionalnego „MARR” S.A. 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Pośrednik </a:t>
            </a:r>
            <a:r>
              <a:rPr lang="pl-PL" sz="2400" dirty="0">
                <a:solidFill>
                  <a:srgbClr val="002060"/>
                </a:solidFill>
              </a:rPr>
              <a:t>Finansowy w województwie podkarpackim 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ul</a:t>
            </a:r>
            <a:r>
              <a:rPr lang="pl-PL" sz="2400" dirty="0">
                <a:solidFill>
                  <a:srgbClr val="002060"/>
                </a:solidFill>
              </a:rPr>
              <a:t>. Chopina 18, 39-300 Mielec </a:t>
            </a:r>
            <a:br>
              <a:rPr lang="pl-PL" sz="2400" dirty="0">
                <a:solidFill>
                  <a:srgbClr val="002060"/>
                </a:solidFill>
              </a:rPr>
            </a:br>
            <a:endParaRPr lang="pl-PL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2400" b="1" dirty="0">
                <a:solidFill>
                  <a:srgbClr val="002060"/>
                </a:solidFill>
              </a:rPr>
              <a:t>Zespół Funduszu Pożyczkowego: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tel</a:t>
            </a:r>
            <a:r>
              <a:rPr lang="pl-PL" sz="2400" dirty="0">
                <a:solidFill>
                  <a:srgbClr val="002060"/>
                </a:solidFill>
              </a:rPr>
              <a:t>. 17/ 788 18 62 </a:t>
            </a:r>
            <a:r>
              <a:rPr lang="pl-PL" sz="2400" dirty="0" smtClean="0">
                <a:solidFill>
                  <a:srgbClr val="002060"/>
                </a:solidFill>
              </a:rPr>
              <a:t>, 17</a:t>
            </a:r>
            <a:r>
              <a:rPr lang="pl-PL" sz="2400" dirty="0">
                <a:solidFill>
                  <a:srgbClr val="002060"/>
                </a:solidFill>
              </a:rPr>
              <a:t>/ 788 18 </a:t>
            </a:r>
            <a:r>
              <a:rPr lang="pl-PL" sz="2400" dirty="0" smtClean="0">
                <a:solidFill>
                  <a:srgbClr val="002060"/>
                </a:solidFill>
              </a:rPr>
              <a:t>65, 17</a:t>
            </a:r>
            <a:r>
              <a:rPr lang="pl-PL" sz="2400" dirty="0">
                <a:solidFill>
                  <a:srgbClr val="002060"/>
                </a:solidFill>
              </a:rPr>
              <a:t>/ 788 18 59 </a:t>
            </a:r>
            <a:r>
              <a:rPr lang="pl-PL" sz="2400" dirty="0" smtClean="0">
                <a:solidFill>
                  <a:srgbClr val="002060"/>
                </a:solidFill>
              </a:rPr>
              <a:t>, 17</a:t>
            </a:r>
            <a:r>
              <a:rPr lang="pl-PL" sz="2400" dirty="0">
                <a:solidFill>
                  <a:srgbClr val="002060"/>
                </a:solidFill>
              </a:rPr>
              <a:t>/ 788 18 51 </a:t>
            </a:r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002060"/>
                </a:solidFill>
                <a:hlinkClick r:id="rId2"/>
              </a:rPr>
              <a:t>www.marr.com.pl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>
                <a:solidFill>
                  <a:srgbClr val="002060"/>
                </a:solidFill>
              </a:rPr>
              <a:t>zakładka </a:t>
            </a:r>
            <a:r>
              <a:rPr lang="pl-PL" sz="2400" b="1" dirty="0">
                <a:solidFill>
                  <a:srgbClr val="002060"/>
                </a:solidFill>
              </a:rPr>
              <a:t>Pożyczki </a:t>
            </a:r>
            <a:endParaRPr lang="pl-PL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002060"/>
                </a:solidFill>
              </a:rPr>
              <a:t>Dziękujemy </a:t>
            </a:r>
            <a:r>
              <a:rPr lang="pl-PL" sz="2400" b="1" dirty="0">
                <a:solidFill>
                  <a:srgbClr val="002060"/>
                </a:solidFill>
              </a:rPr>
              <a:t>za </a:t>
            </a:r>
            <a:r>
              <a:rPr lang="pl-PL" sz="2400" b="1" dirty="0" smtClean="0">
                <a:solidFill>
                  <a:srgbClr val="002060"/>
                </a:solidFill>
              </a:rPr>
              <a:t>uwagę.</a:t>
            </a:r>
            <a:endParaRPr lang="pl-PL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l-PL" sz="2400" b="1" dirty="0" smtClean="0">
              <a:solidFill>
                <a:srgbClr val="002060"/>
              </a:solidFill>
            </a:endParaRP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AB44085C-DFAD-4F6F-9BFC-883311F54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108"/>
            <a:ext cx="10515600" cy="61726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KONTAKT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xmlns="" id="{AB44085C-DFAD-4F6F-9BFC-883311F54FB6}"/>
              </a:ext>
            </a:extLst>
          </p:cNvPr>
          <p:cNvSpPr txBox="1">
            <a:spLocks/>
          </p:cNvSpPr>
          <p:nvPr/>
        </p:nvSpPr>
        <p:spPr>
          <a:xfrm>
            <a:off x="0" y="6154874"/>
            <a:ext cx="12192000" cy="617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5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662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Pożyczka na rozwój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turystyki</a:t>
            </a: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555"/>
            <a:ext cx="10515600" cy="5307033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endParaRPr lang="pl-PL" sz="2400" b="1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b="1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b="1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dirty="0" smtClean="0">
              <a:solidFill>
                <a:srgbClr val="002060"/>
              </a:solidFill>
            </a:endParaRPr>
          </a:p>
          <a:p>
            <a:pPr marL="114300" indent="0" algn="ctr">
              <a:spcBef>
                <a:spcPts val="1800"/>
              </a:spcBef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Jest </a:t>
            </a:r>
            <a:r>
              <a:rPr lang="pl-PL" sz="2400" dirty="0">
                <a:solidFill>
                  <a:srgbClr val="002060"/>
                </a:solidFill>
              </a:rPr>
              <a:t>to instrument finansowy ze środków </a:t>
            </a:r>
            <a:r>
              <a:rPr lang="pl-PL" sz="2400" dirty="0" smtClean="0">
                <a:solidFill>
                  <a:srgbClr val="002060"/>
                </a:solidFill>
              </a:rPr>
              <a:t> Ministra </a:t>
            </a:r>
            <a:r>
              <a:rPr lang="pl-PL" sz="2400" dirty="0">
                <a:solidFill>
                  <a:srgbClr val="002060"/>
                </a:solidFill>
              </a:rPr>
              <a:t>Inwestycji i Rozwoju </a:t>
            </a:r>
          </a:p>
          <a:p>
            <a:pPr marL="114300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w ramach Strategii </a:t>
            </a:r>
            <a:r>
              <a:rPr lang="pl-PL" sz="2400" dirty="0" smtClean="0">
                <a:solidFill>
                  <a:srgbClr val="002060"/>
                </a:solidFill>
              </a:rPr>
              <a:t> „</a:t>
            </a:r>
            <a:r>
              <a:rPr lang="pl-PL" sz="2400" dirty="0">
                <a:solidFill>
                  <a:srgbClr val="002060"/>
                </a:solidFill>
              </a:rPr>
              <a:t>Przedsiębiorcza Polska Wschodnia - Turystyka</a:t>
            </a:r>
            <a:r>
              <a:rPr lang="pl-PL" sz="2400" dirty="0" smtClean="0">
                <a:solidFill>
                  <a:srgbClr val="002060"/>
                </a:solidFill>
              </a:rPr>
              <a:t>”</a:t>
            </a:r>
            <a:endParaRPr lang="pl-PL" sz="2400" b="1" dirty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329" y="1451974"/>
            <a:ext cx="5387789" cy="299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80" y="410761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POŻYCZKA NA ROZWÓJ TURYSTYKI – PODSTAWOWE PARAMETRY</a:t>
            </a: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91923"/>
            <a:ext cx="11430000" cy="543002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pl-PL" sz="2000" dirty="0" smtClean="0">
              <a:solidFill>
                <a:srgbClr val="002060"/>
              </a:solidFill>
            </a:endParaRPr>
          </a:p>
          <a:p>
            <a:pPr marL="114300" indent="0" algn="ctr">
              <a:buNone/>
            </a:pPr>
            <a:endParaRPr lang="pl-PL" sz="24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D1243CF7-9819-4594-8E8B-055B511668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816619"/>
              </p:ext>
            </p:extLst>
          </p:nvPr>
        </p:nvGraphicFramePr>
        <p:xfrm>
          <a:off x="389626" y="1170420"/>
          <a:ext cx="11430000" cy="516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643">
                  <a:extLst>
                    <a:ext uri="{9D8B030D-6E8A-4147-A177-3AD203B41FA5}">
                      <a16:colId xmlns:a16="http://schemas.microsoft.com/office/drawing/2014/main" xmlns="" val="2536289266"/>
                    </a:ext>
                  </a:extLst>
                </a:gridCol>
                <a:gridCol w="9443357">
                  <a:extLst>
                    <a:ext uri="{9D8B030D-6E8A-4147-A177-3AD203B41FA5}">
                      <a16:colId xmlns:a16="http://schemas.microsoft.com/office/drawing/2014/main" xmlns="" val="4076117733"/>
                    </a:ext>
                  </a:extLst>
                </a:gridCol>
              </a:tblGrid>
              <a:tr h="6865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KWOTA POŻYCZKI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do 500 000 złotych</a:t>
                      </a:r>
                      <a:endParaRPr lang="pl-PL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4009742"/>
                  </a:ext>
                </a:extLst>
              </a:tr>
              <a:tr h="10314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OKRES SPŁATY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do </a:t>
                      </a: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60</a:t>
                      </a:r>
                      <a:r>
                        <a:rPr lang="pl-P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miesięcy (5</a:t>
                      </a: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lat)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984250" indent="-9842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do</a:t>
                      </a:r>
                      <a:r>
                        <a:rPr lang="pl-P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84 miesięcy (</a:t>
                      </a: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 lat)* </a:t>
                      </a:r>
                      <a:endParaRPr lang="pl-PL" sz="1600" b="0" kern="120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984250" indent="-9842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*w </a:t>
                      </a:r>
                      <a:r>
                        <a:rPr lang="pl-PL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przypadku pożyczek powyżej 250 000 zł i pod warunkiem, że wydatki na roboty budowlane stanowią </a:t>
                      </a:r>
                      <a:r>
                        <a:rPr lang="pl-PL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pl-PL" sz="12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najmniej </a:t>
                      </a:r>
                      <a:r>
                        <a:rPr lang="pl-PL" sz="1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 wartości </a:t>
                      </a:r>
                      <a:r>
                        <a:rPr lang="pl-PL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pożyczki</a:t>
                      </a:r>
                      <a:endParaRPr lang="pl-PL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3189617"/>
                  </a:ext>
                </a:extLst>
              </a:tr>
              <a:tr h="4434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KARENCJA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do 6 </a:t>
                      </a: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m-</a:t>
                      </a:r>
                      <a:r>
                        <a:rPr lang="pl-PL" sz="16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cy</a:t>
                      </a: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6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od dnia wypłacenia pożyczki</a:t>
                      </a:r>
                      <a:endParaRPr lang="pl-PL" sz="16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8953214"/>
                  </a:ext>
                </a:extLst>
              </a:tr>
              <a:tr h="4434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OPROCENTOWANIE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0,935 % </a:t>
                      </a:r>
                      <a:endParaRPr lang="pl-PL" sz="18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przypadku przedsiębiorców działających </a:t>
                      </a: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dłużej niż 2 lata</a:t>
                      </a:r>
                      <a:r>
                        <a:rPr lang="pl-PL" sz="1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 </a:t>
                      </a:r>
                      <a:endParaRPr lang="pl-PL" sz="14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przypadku 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obiektów </a:t>
                      </a:r>
                      <a:r>
                        <a:rPr lang="pl-PL" sz="1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mających status </a:t>
                      </a: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Miejsca Przyjaznego Rowerzystom </a:t>
                      </a:r>
                      <a:r>
                        <a:rPr lang="pl-PL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ramach Wschodniego Szlaku Rowerowego Green </a:t>
                      </a:r>
                      <a:r>
                        <a:rPr lang="pl-PL" sz="1400" b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Velo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1,87 %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w </a:t>
                      </a:r>
                      <a:r>
                        <a:rPr lang="pl-PL" sz="1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przypadku przedsiębiorców działających powyżej 2 lat </a:t>
                      </a:r>
                      <a:endParaRPr lang="pl-PL" sz="14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34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PROWIZJA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BRAK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34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WKŁAD WŁASNY</a:t>
                      </a:r>
                      <a:endParaRPr lang="pl-PL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20%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sng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JEST WYMAGANY 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przypadku: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przedsiębiorców działających </a:t>
                      </a:r>
                      <a:r>
                        <a:rPr lang="pl-PL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dłużej niż 2 lata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lub 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obiektów mających status </a:t>
                      </a:r>
                      <a:r>
                        <a:rPr lang="pl-PL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Miejsca Przyjaznego Rowerzystom w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ramach Wschodniego Szlaku Rowerowego Green </a:t>
                      </a:r>
                      <a:r>
                        <a:rPr lang="pl-PL" sz="1400" b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Velo</a:t>
                      </a:r>
                      <a:r>
                        <a:rPr lang="pl-PL" sz="14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12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662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POŻYCZKA NA ROZWÓJ TURYSTYKI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382280"/>
            <a:ext cx="11152415" cy="5247120"/>
          </a:xfrm>
        </p:spPr>
        <p:txBody>
          <a:bodyPr>
            <a:noAutofit/>
          </a:bodyPr>
          <a:lstStyle/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Dla kogo?</a:t>
            </a:r>
            <a:endParaRPr lang="pl-PL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2400" b="1" dirty="0">
                <a:solidFill>
                  <a:srgbClr val="002060"/>
                </a:solidFill>
              </a:rPr>
              <a:t>Mikro, mali i średni przedsiębiorcy </a:t>
            </a:r>
            <a:r>
              <a:rPr lang="pl-PL" sz="2400" dirty="0">
                <a:solidFill>
                  <a:srgbClr val="002060"/>
                </a:solidFill>
              </a:rPr>
              <a:t>(w rozumieniu przepisów Załącznika I  Rozporządzenia Komisji (UE) nr 651/2014 z dnia 17 czerwca 2014) prowadzący działalność gospodarczą w  branży </a:t>
            </a:r>
            <a:r>
              <a:rPr lang="pl-PL" sz="2400" b="1" dirty="0">
                <a:solidFill>
                  <a:srgbClr val="002060"/>
                </a:solidFill>
              </a:rPr>
              <a:t>turystycznej i okołoturystycznej.</a:t>
            </a:r>
            <a:r>
              <a:rPr lang="pl-PL" sz="2400" dirty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2400" b="1" dirty="0">
                <a:solidFill>
                  <a:srgbClr val="002060"/>
                </a:solidFill>
              </a:rPr>
              <a:t>Branża okołoturystyczna</a:t>
            </a:r>
            <a:r>
              <a:rPr lang="pl-PL" sz="2400" dirty="0">
                <a:solidFill>
                  <a:srgbClr val="002060"/>
                </a:solidFill>
              </a:rPr>
              <a:t> - wszelkiego rodzaju </a:t>
            </a:r>
            <a:r>
              <a:rPr lang="pl-PL" sz="2400" dirty="0" smtClean="0">
                <a:solidFill>
                  <a:srgbClr val="002060"/>
                </a:solidFill>
              </a:rPr>
              <a:t>usługi, </a:t>
            </a:r>
            <a:r>
              <a:rPr lang="pl-PL" sz="2400" dirty="0">
                <a:solidFill>
                  <a:srgbClr val="002060"/>
                </a:solidFill>
              </a:rPr>
              <a:t>z których potencjalnie mogą skorzystać turyści, bezpośrednio związane z miejscem lub obiektem odwiedzanym przez </a:t>
            </a:r>
            <a:r>
              <a:rPr lang="pl-PL" sz="2400" dirty="0" smtClean="0">
                <a:solidFill>
                  <a:srgbClr val="002060"/>
                </a:solidFill>
              </a:rPr>
              <a:t>turystów.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82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662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POŻYCZKA NA ROZWÓJ TURYSTYKI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382280"/>
            <a:ext cx="11152415" cy="5247120"/>
          </a:xfrm>
        </p:spPr>
        <p:txBody>
          <a:bodyPr>
            <a:noAutofit/>
          </a:bodyPr>
          <a:lstStyle/>
          <a:p>
            <a:pPr lvl="0" algn="just"/>
            <a:r>
              <a:rPr lang="pl-PL" sz="2000" dirty="0" smtClean="0">
                <a:solidFill>
                  <a:srgbClr val="002060"/>
                </a:solidFill>
              </a:rPr>
              <a:t>55 </a:t>
            </a:r>
            <a:r>
              <a:rPr lang="pl-PL" sz="2000" dirty="0">
                <a:solidFill>
                  <a:srgbClr val="002060"/>
                </a:solidFill>
              </a:rPr>
              <a:t>- </a:t>
            </a:r>
            <a:r>
              <a:rPr lang="pl-PL" sz="2000" b="1" dirty="0">
                <a:solidFill>
                  <a:srgbClr val="002060"/>
                </a:solidFill>
              </a:rPr>
              <a:t>Zakwaterowanie</a:t>
            </a:r>
            <a:r>
              <a:rPr lang="pl-PL" sz="2000" dirty="0">
                <a:solidFill>
                  <a:srgbClr val="002060"/>
                </a:solidFill>
              </a:rPr>
              <a:t> (m.in. hotele, motele, pensjonaty oraz inne obiekty noclegowe i miejsca krótkotrwałego zakwaterowania) 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56 - Działalność usługowa związana </a:t>
            </a:r>
            <a:r>
              <a:rPr lang="pl-PL" sz="2000" b="1" dirty="0">
                <a:solidFill>
                  <a:srgbClr val="002060"/>
                </a:solidFill>
              </a:rPr>
              <a:t>z wyżywieniem </a:t>
            </a:r>
            <a:r>
              <a:rPr lang="pl-PL" sz="2000" dirty="0">
                <a:solidFill>
                  <a:srgbClr val="002060"/>
                </a:solidFill>
              </a:rPr>
              <a:t>(restauracje, kawiarnie, restauracji typu fast food, puby, bary mleczne, pizzerie, lodziarnie, cukiernie)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93 - Działalność </a:t>
            </a:r>
            <a:r>
              <a:rPr lang="pl-PL" sz="2000" b="1" dirty="0">
                <a:solidFill>
                  <a:srgbClr val="002060"/>
                </a:solidFill>
              </a:rPr>
              <a:t>sportowa, rozrywkowa i rekreacyjna</a:t>
            </a:r>
            <a:r>
              <a:rPr lang="pl-PL" sz="2000" dirty="0">
                <a:solidFill>
                  <a:srgbClr val="002060"/>
                </a:solidFill>
              </a:rPr>
              <a:t> (m.in. centra i kluby fitness, korty tenisowe, kręgielnie, wesołe miasteczka i parki rozrywki, parki rekreacyjne, dyskoteki, sale taneczne), 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77.21 - </a:t>
            </a:r>
            <a:r>
              <a:rPr lang="pl-PL" sz="2000" b="1" dirty="0">
                <a:solidFill>
                  <a:srgbClr val="002060"/>
                </a:solidFill>
              </a:rPr>
              <a:t>Wynajem i dzierżawa sprzętu rekreacyjnego i sportowego</a:t>
            </a:r>
            <a:r>
              <a:rPr lang="pl-PL" sz="2000" dirty="0">
                <a:solidFill>
                  <a:srgbClr val="002060"/>
                </a:solidFill>
              </a:rPr>
              <a:t> (m.in. wypożyczalnie rowerów, nart, leżaków oraz parasoli)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77.11 - Wynajem i dzierżawa </a:t>
            </a:r>
            <a:r>
              <a:rPr lang="pl-PL" sz="2000" b="1" dirty="0">
                <a:solidFill>
                  <a:srgbClr val="002060"/>
                </a:solidFill>
              </a:rPr>
              <a:t>samochodów osobowych i furgonetek</a:t>
            </a:r>
            <a:r>
              <a:rPr lang="pl-PL" sz="2000" dirty="0">
                <a:solidFill>
                  <a:srgbClr val="002060"/>
                </a:solidFill>
              </a:rPr>
              <a:t> 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79 - Działalność </a:t>
            </a:r>
            <a:r>
              <a:rPr lang="pl-PL" sz="2000" b="1" dirty="0">
                <a:solidFill>
                  <a:srgbClr val="002060"/>
                </a:solidFill>
              </a:rPr>
              <a:t>organizatorów turystyki, pośredników i agentów turystycznych</a:t>
            </a:r>
            <a:r>
              <a:rPr lang="pl-PL" sz="2000" dirty="0">
                <a:solidFill>
                  <a:srgbClr val="002060"/>
                </a:solidFill>
              </a:rPr>
              <a:t> oraz pozostała działalność usługowa w zakresie rezerwacji i działalności z nią związane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96.02 - </a:t>
            </a:r>
            <a:r>
              <a:rPr lang="pl-PL" sz="2000" b="1" dirty="0">
                <a:solidFill>
                  <a:srgbClr val="002060"/>
                </a:solidFill>
              </a:rPr>
              <a:t>Fryzjerstwo i pozostałe zabiegi kosmetyczne</a:t>
            </a:r>
            <a:r>
              <a:rPr lang="pl-PL" sz="2000" dirty="0">
                <a:solidFill>
                  <a:srgbClr val="002060"/>
                </a:solidFill>
              </a:rPr>
              <a:t> (m.in. np. salony fryzjerskie, kosmetyczne, gabinety odnowy biologicznej</a:t>
            </a:r>
            <a:r>
              <a:rPr lang="pl-PL" sz="2000" dirty="0" smtClean="0">
                <a:solidFill>
                  <a:srgbClr val="002060"/>
                </a:solidFill>
              </a:rPr>
              <a:t>)</a:t>
            </a:r>
          </a:p>
          <a:p>
            <a:pPr algn="just"/>
            <a:r>
              <a:rPr lang="pl-PL" sz="2000" dirty="0">
                <a:solidFill>
                  <a:srgbClr val="002060"/>
                </a:solidFill>
              </a:rPr>
              <a:t>96.04 - Działalność usługowa związana </a:t>
            </a:r>
            <a:r>
              <a:rPr lang="pl-PL" sz="2000" b="1" dirty="0">
                <a:solidFill>
                  <a:srgbClr val="002060"/>
                </a:solidFill>
              </a:rPr>
              <a:t>z poprawą kondycji fizycznej</a:t>
            </a:r>
            <a:r>
              <a:rPr lang="pl-PL" sz="2000" dirty="0">
                <a:solidFill>
                  <a:srgbClr val="002060"/>
                </a:solidFill>
              </a:rPr>
              <a:t> (m.in. sauny, solaria, salony masażu)</a:t>
            </a:r>
          </a:p>
          <a:p>
            <a:pPr lvl="0" algn="just"/>
            <a:endParaRPr lang="pl-PL" sz="2000" dirty="0">
              <a:solidFill>
                <a:srgbClr val="002060"/>
              </a:solidFill>
            </a:endParaRPr>
          </a:p>
          <a:p>
            <a:pPr marL="268288" indent="-268288" algn="just"/>
            <a:endParaRPr lang="pl-PL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958" y="177847"/>
            <a:ext cx="10515600" cy="617262"/>
          </a:xfrm>
        </p:spPr>
        <p:txBody>
          <a:bodyPr>
            <a:normAutofit/>
          </a:bodyPr>
          <a:lstStyle/>
          <a:p>
            <a:pPr algn="ctr"/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776377"/>
            <a:ext cx="11152415" cy="5960599"/>
          </a:xfrm>
        </p:spPr>
        <p:txBody>
          <a:bodyPr>
            <a:noAutofit/>
          </a:bodyPr>
          <a:lstStyle/>
          <a:p>
            <a:pPr lvl="0" algn="just"/>
            <a:r>
              <a:rPr lang="pl-PL" sz="2000" dirty="0" smtClean="0">
                <a:solidFill>
                  <a:srgbClr val="002060"/>
                </a:solidFill>
              </a:rPr>
              <a:t>91 </a:t>
            </a:r>
            <a:r>
              <a:rPr lang="pl-PL" sz="2000" dirty="0">
                <a:solidFill>
                  <a:srgbClr val="002060"/>
                </a:solidFill>
              </a:rPr>
              <a:t>- Działalność bibliotek, archiwów, </a:t>
            </a:r>
            <a:r>
              <a:rPr lang="pl-PL" sz="2000" b="1" dirty="0">
                <a:solidFill>
                  <a:srgbClr val="002060"/>
                </a:solidFill>
              </a:rPr>
              <a:t>muzeów</a:t>
            </a:r>
            <a:r>
              <a:rPr lang="pl-PL" sz="2000" dirty="0">
                <a:solidFill>
                  <a:srgbClr val="002060"/>
                </a:solidFill>
              </a:rPr>
              <a:t> oraz pozostała działalność związana z kulturą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86 - Opieka zdrowotna (m.in. </a:t>
            </a:r>
            <a:r>
              <a:rPr lang="pl-PL" sz="2000" b="1" dirty="0">
                <a:solidFill>
                  <a:srgbClr val="002060"/>
                </a:solidFill>
              </a:rPr>
              <a:t>gabinety rehabilitacji i masażu</a:t>
            </a:r>
            <a:r>
              <a:rPr lang="pl-PL" sz="2000" dirty="0">
                <a:solidFill>
                  <a:srgbClr val="002060"/>
                </a:solidFill>
              </a:rPr>
              <a:t>, gabinety stomatologiczne)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47 - Handel detaliczny (m.in. </a:t>
            </a:r>
            <a:r>
              <a:rPr lang="pl-PL" sz="2000" b="1" dirty="0">
                <a:solidFill>
                  <a:srgbClr val="002060"/>
                </a:solidFill>
              </a:rPr>
              <a:t>sklepy z lokalnymi produktami, pamiątkami</a:t>
            </a:r>
            <a:r>
              <a:rPr lang="pl-PL" sz="2000" dirty="0">
                <a:solidFill>
                  <a:srgbClr val="002060"/>
                </a:solidFill>
              </a:rPr>
              <a:t>) </a:t>
            </a:r>
            <a:endParaRPr lang="pl-PL" sz="2000" dirty="0" smtClean="0">
              <a:solidFill>
                <a:srgbClr val="002060"/>
              </a:solidFill>
            </a:endParaRPr>
          </a:p>
          <a:p>
            <a:pPr lvl="0"/>
            <a:r>
              <a:rPr lang="pl-PL" sz="2000" dirty="0" smtClean="0">
                <a:solidFill>
                  <a:srgbClr val="002060"/>
                </a:solidFill>
              </a:rPr>
              <a:t>74.10 </a:t>
            </a:r>
            <a:r>
              <a:rPr lang="pl-PL" sz="2000" dirty="0">
                <a:solidFill>
                  <a:srgbClr val="002060"/>
                </a:solidFill>
              </a:rPr>
              <a:t>- Działalność w zakresie specjalistycznego </a:t>
            </a:r>
            <a:r>
              <a:rPr lang="pl-PL" sz="2000" dirty="0" smtClean="0">
                <a:solidFill>
                  <a:srgbClr val="002060"/>
                </a:solidFill>
              </a:rPr>
              <a:t>projektowania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10.52 - Produkcja lodów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10.86  - Produkcja artykułów spożywczych homogenizowanych i żywności dietetycznej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16.29 - Produkcja pozostałych wyrobów z drewna; produkcja wyrobów z korka, słomy i materiałów używanych do wyplatania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20.42 - Produkcja wyrobów kosmetycznych i toaletowych 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32 - Pozostała produkcja wyrobów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50.1 - Transport morski i przybrzeżny pasażerski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50.3 - Transport wodny śródlądowy pasażerski 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50.1 - Transport lotniczy pasażerski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52.23 - Działalność usługowa wspomagająca transport lotniczy</a:t>
            </a:r>
          </a:p>
          <a:p>
            <a:pPr lvl="0" algn="just"/>
            <a:r>
              <a:rPr lang="pl-PL" sz="2000" dirty="0">
                <a:solidFill>
                  <a:srgbClr val="002060"/>
                </a:solidFill>
              </a:rPr>
              <a:t>03.12- Rybołówstwo w wodach śródlądowych</a:t>
            </a:r>
          </a:p>
          <a:p>
            <a:pPr marL="0" lvl="0" indent="0">
              <a:buNone/>
            </a:pPr>
            <a:endParaRPr lang="pl-PL" sz="2400" dirty="0">
              <a:solidFill>
                <a:srgbClr val="002060"/>
              </a:solidFill>
            </a:endParaRPr>
          </a:p>
          <a:p>
            <a:pPr lvl="0" algn="just"/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1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662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POŻYCZKA NA ROZWÓJ TURYSTYKI – WYDATKI KWALIFIKOWANE</a:t>
            </a: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382280"/>
            <a:ext cx="11152415" cy="5247120"/>
          </a:xfrm>
        </p:spPr>
        <p:txBody>
          <a:bodyPr>
            <a:noAutofit/>
          </a:bodyPr>
          <a:lstStyle/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 co?</a:t>
            </a:r>
            <a:endParaRPr lang="pl-PL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r>
              <a:rPr lang="pl-PL" sz="2200" b="1" dirty="0" smtClean="0">
                <a:solidFill>
                  <a:srgbClr val="002060"/>
                </a:solidFill>
              </a:rPr>
              <a:t>1. Prowadzenie </a:t>
            </a:r>
            <a:r>
              <a:rPr lang="pl-PL" sz="2200" b="1" dirty="0">
                <a:solidFill>
                  <a:srgbClr val="002060"/>
                </a:solidFill>
              </a:rPr>
              <a:t>robót budowanych </a:t>
            </a:r>
            <a:r>
              <a:rPr lang="pl-PL" sz="2200" dirty="0">
                <a:solidFill>
                  <a:srgbClr val="002060"/>
                </a:solidFill>
              </a:rPr>
              <a:t>(budowa, przebudowa lub remont obiektów i infrastruktury). </a:t>
            </a:r>
            <a:endParaRPr lang="pl-PL" sz="2200" dirty="0" smtClean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endParaRPr lang="pl-PL" sz="2200" dirty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r>
              <a:rPr lang="pl-PL" sz="2200" b="1" dirty="0" smtClean="0">
                <a:solidFill>
                  <a:srgbClr val="002060"/>
                </a:solidFill>
              </a:rPr>
              <a:t>2. Zakup </a:t>
            </a:r>
            <a:r>
              <a:rPr lang="pl-PL" sz="2200" b="1" dirty="0">
                <a:solidFill>
                  <a:srgbClr val="002060"/>
                </a:solidFill>
              </a:rPr>
              <a:t>środków trwałych </a:t>
            </a:r>
            <a:r>
              <a:rPr lang="pl-PL" sz="2200" dirty="0">
                <a:solidFill>
                  <a:srgbClr val="002060"/>
                </a:solidFill>
              </a:rPr>
              <a:t>oraz </a:t>
            </a:r>
            <a:r>
              <a:rPr lang="pl-PL" sz="2200" b="1" dirty="0">
                <a:solidFill>
                  <a:srgbClr val="002060"/>
                </a:solidFill>
              </a:rPr>
              <a:t>wartości niematerialnych i prawnych</a:t>
            </a:r>
            <a:r>
              <a:rPr lang="pl-PL" sz="2200" dirty="0">
                <a:solidFill>
                  <a:srgbClr val="002060"/>
                </a:solidFill>
              </a:rPr>
              <a:t>, w tym również na</a:t>
            </a:r>
            <a:r>
              <a:rPr lang="pl-PL" sz="2200" dirty="0" smtClean="0">
                <a:solidFill>
                  <a:srgbClr val="002060"/>
                </a:solidFill>
              </a:rPr>
              <a:t>:</a:t>
            </a:r>
          </a:p>
          <a:p>
            <a:pPr marL="538163" lvl="0" indent="-538163" algn="just">
              <a:buFont typeface="+mj-lt"/>
              <a:buAutoNum type="alphaLcParenR"/>
            </a:pPr>
            <a:r>
              <a:rPr lang="pl-PL" sz="2200" b="1" dirty="0" smtClean="0">
                <a:solidFill>
                  <a:srgbClr val="002060"/>
                </a:solidFill>
              </a:rPr>
              <a:t>zakup </a:t>
            </a:r>
            <a:r>
              <a:rPr lang="pl-PL" sz="2200" b="1" dirty="0">
                <a:solidFill>
                  <a:srgbClr val="002060"/>
                </a:solidFill>
              </a:rPr>
              <a:t>gruntów, nieruchomości </a:t>
            </a:r>
          </a:p>
          <a:p>
            <a:pPr marL="538163" lvl="0" indent="0" algn="just">
              <a:buNone/>
            </a:pPr>
            <a:r>
              <a:rPr lang="pl-PL" sz="2200" dirty="0">
                <a:solidFill>
                  <a:srgbClr val="002060"/>
                </a:solidFill>
              </a:rPr>
              <a:t>Pod warunkiem przeznaczenia na cele inwestycyjne bezpośrednio związane z, lub przystosowane do prowadzenia działalności gospodarczej); </a:t>
            </a:r>
          </a:p>
          <a:p>
            <a:pPr marL="538163" lvl="0" indent="0" algn="just">
              <a:buNone/>
            </a:pPr>
            <a:r>
              <a:rPr lang="pl-PL" sz="2200" dirty="0">
                <a:solidFill>
                  <a:srgbClr val="002060"/>
                </a:solidFill>
              </a:rPr>
              <a:t>Przedmiotem wsparcia </a:t>
            </a:r>
            <a:r>
              <a:rPr lang="pl-PL" sz="2200" b="1" dirty="0">
                <a:solidFill>
                  <a:srgbClr val="002060"/>
                </a:solidFill>
              </a:rPr>
              <a:t>nie może być wyłącznie zakup </a:t>
            </a:r>
            <a:r>
              <a:rPr lang="pl-PL" sz="2200" dirty="0" smtClean="0">
                <a:solidFill>
                  <a:srgbClr val="002060"/>
                </a:solidFill>
              </a:rPr>
              <a:t>gruntu/nieruchomości </a:t>
            </a:r>
            <a:br>
              <a:rPr lang="pl-PL" sz="2200" dirty="0" smtClean="0">
                <a:solidFill>
                  <a:srgbClr val="002060"/>
                </a:solidFill>
              </a:rPr>
            </a:br>
            <a:r>
              <a:rPr lang="pl-PL" sz="2200" dirty="0" smtClean="0">
                <a:solidFill>
                  <a:srgbClr val="002060"/>
                </a:solidFill>
              </a:rPr>
              <a:t>(</a:t>
            </a:r>
            <a:r>
              <a:rPr lang="pl-PL" sz="2200" dirty="0">
                <a:solidFill>
                  <a:srgbClr val="002060"/>
                </a:solidFill>
              </a:rPr>
              <a:t>maksymalny udział kosztów gruntu/nieruchomości w całości wsparcia </a:t>
            </a:r>
            <a:r>
              <a:rPr lang="pl-PL" sz="2200" b="1" dirty="0">
                <a:solidFill>
                  <a:srgbClr val="002060"/>
                </a:solidFill>
              </a:rPr>
              <a:t>może wynieść 90%</a:t>
            </a:r>
            <a:r>
              <a:rPr lang="pl-PL" sz="2200" dirty="0">
                <a:solidFill>
                  <a:srgbClr val="002060"/>
                </a:solidFill>
              </a:rPr>
              <a:t>).</a:t>
            </a:r>
            <a:r>
              <a:rPr lang="pl-PL" sz="2200" b="1" dirty="0">
                <a:solidFill>
                  <a:srgbClr val="002060"/>
                </a:solidFill>
              </a:rPr>
              <a:t> </a:t>
            </a:r>
            <a:r>
              <a:rPr lang="pl-PL" sz="2200" dirty="0">
                <a:solidFill>
                  <a:srgbClr val="002060"/>
                </a:solidFill>
              </a:rPr>
              <a:t>Ze wsparcia wyłączony jest zakup nieruchomości z przeznaczeniem na cele obrotowe. </a:t>
            </a:r>
          </a:p>
        </p:txBody>
      </p:sp>
    </p:spTree>
    <p:extLst>
      <p:ext uri="{BB962C8B-B14F-4D97-AF65-F5344CB8AC3E}">
        <p14:creationId xmlns:p14="http://schemas.microsoft.com/office/powerpoint/2010/main" val="243187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37FDE8-DB08-4065-893E-1719D883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662"/>
            <a:ext cx="10515600" cy="6172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  <a:latin typeface="+mn-lt"/>
              </a:rPr>
              <a:t>POŻYCZKA NA ROZWÓJ TURYSTYKI – WYDATKI KWALIFIKOWANE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552F9B-C566-4CDE-BC43-2CB49A10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1" y="1382280"/>
            <a:ext cx="11152415" cy="5247120"/>
          </a:xfrm>
        </p:spPr>
        <p:txBody>
          <a:bodyPr>
            <a:noAutofit/>
          </a:bodyPr>
          <a:lstStyle/>
          <a:p>
            <a:pPr marL="538163" lvl="0" indent="-538163" algn="ctr">
              <a:lnSpc>
                <a:spcPct val="10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l-PL" sz="2200" b="1" dirty="0">
                <a:solidFill>
                  <a:srgbClr val="002060"/>
                </a:solidFill>
              </a:rPr>
              <a:t>zakup pojazdów </a:t>
            </a:r>
            <a:r>
              <a:rPr lang="pl-PL" sz="2200" dirty="0">
                <a:solidFill>
                  <a:srgbClr val="002060"/>
                </a:solidFill>
              </a:rPr>
              <a:t>przeznaczonych do transportu drogowego pod następującymi warunkami</a:t>
            </a:r>
            <a:r>
              <a:rPr lang="pl-PL" sz="2400" dirty="0">
                <a:solidFill>
                  <a:prstClr val="black"/>
                </a:solidFill>
              </a:rPr>
              <a:t>: </a:t>
            </a:r>
            <a:endParaRPr lang="pl-PL" sz="2400" b="1" dirty="0">
              <a:solidFill>
                <a:srgbClr val="002060"/>
              </a:solidFill>
            </a:endParaRPr>
          </a:p>
          <a:p>
            <a:pPr marL="53975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l-PL" sz="10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200" b="1" dirty="0" smtClean="0">
                <a:solidFill>
                  <a:srgbClr val="002060"/>
                </a:solidFill>
              </a:rPr>
              <a:t>zakup </a:t>
            </a:r>
            <a:r>
              <a:rPr lang="pl-PL" sz="2200" b="1" dirty="0">
                <a:solidFill>
                  <a:srgbClr val="002060"/>
                </a:solidFill>
              </a:rPr>
              <a:t>fabrycznie nowego lub używanego środka transportu </a:t>
            </a:r>
            <a:r>
              <a:rPr lang="pl-PL" sz="2200" dirty="0">
                <a:solidFill>
                  <a:srgbClr val="002060"/>
                </a:solidFill>
              </a:rPr>
              <a:t>(nie więcej niż 5 - letniego), tj.: samochodu z dopuszczalną masą całkowitą do 3,5 tony, przeznaczonego do przewozu ładunków lub osób, w związku z prowadzaniem działalności turystycznej (np. na potrzeby imprez okolicznościowych, wycieczek krajoznawczych, wyjazdów integracyjnych, transferu z lotniska do hotelu, wyjazdów firmowych, szkoleń targów, konferencji, obozów, kolonii, zielonych szkół),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pl-PL" sz="2200" dirty="0">
                <a:solidFill>
                  <a:srgbClr val="002060"/>
                </a:solidFill>
              </a:rPr>
              <a:t>wyłącznie przez </a:t>
            </a:r>
            <a:r>
              <a:rPr lang="pl-PL" sz="2200" dirty="0" smtClean="0">
                <a:solidFill>
                  <a:srgbClr val="002060"/>
                </a:solidFill>
              </a:rPr>
              <a:t>MŚP </a:t>
            </a:r>
            <a:r>
              <a:rPr lang="pl-PL" sz="2200" dirty="0">
                <a:solidFill>
                  <a:srgbClr val="002060"/>
                </a:solidFill>
              </a:rPr>
              <a:t>prowadzące działalność gospodarczą w Polsce Wschodniej oraz posiadające na terenie Polski Wschodniej: siedzibę lub oddział (zgodnie z wpisem do rejestru przedsiębiorców w KRS) albo stałe lub dodatkowe stałe miejsce wykonywania działalności gospodarczej (zgodnie z wpisem do CEIDG).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pl-PL" sz="2200" dirty="0">
                <a:solidFill>
                  <a:srgbClr val="002060"/>
                </a:solidFill>
              </a:rPr>
              <a:t>w przypadku gdy udzielenie wsparcia byłoby pomocą </a:t>
            </a:r>
            <a:r>
              <a:rPr lang="pl-PL" sz="2200" i="1" dirty="0">
                <a:solidFill>
                  <a:srgbClr val="002060"/>
                </a:solidFill>
              </a:rPr>
              <a:t>de </a:t>
            </a:r>
            <a:r>
              <a:rPr lang="pl-PL" sz="2200" i="1" dirty="0" err="1">
                <a:solidFill>
                  <a:srgbClr val="002060"/>
                </a:solidFill>
              </a:rPr>
              <a:t>minimis</a:t>
            </a:r>
            <a:r>
              <a:rPr lang="pl-PL" sz="2200" i="1" dirty="0">
                <a:solidFill>
                  <a:srgbClr val="002060"/>
                </a:solidFill>
              </a:rPr>
              <a:t>, </a:t>
            </a:r>
            <a:r>
              <a:rPr lang="pl-PL" sz="2200" dirty="0">
                <a:solidFill>
                  <a:srgbClr val="002060"/>
                </a:solidFill>
              </a:rPr>
              <a:t>MŚP nie prowadzi działalności zarobkowej w zakresie drogowego transportu towarów, a nabywany pojazd nie jest przeznaczony do transportu drogowego towarów (zgodnie z art. 3 ust. 3 Rozporządzenia 1407/2013). </a:t>
            </a:r>
          </a:p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2400" b="1" dirty="0">
              <a:solidFill>
                <a:srgbClr val="002060"/>
              </a:solidFill>
            </a:endParaRPr>
          </a:p>
          <a:p>
            <a:pPr marL="53975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0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1280</Words>
  <Application>Microsoft Office PowerPoint</Application>
  <PresentationFormat>Niestandardowy</PresentationFormat>
  <Paragraphs>287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Agencja Rozwoju Regionalnego „MARR” S.A.  OFERTA FUNDUSZU POŻYCZKOWEGO</vt:lpstr>
      <vt:lpstr>Fundusz Pożyczkowy Agencji Rozwoju Regionalnego MARR S.A.</vt:lpstr>
      <vt:lpstr>Pożyczka na rozwój turystyki</vt:lpstr>
      <vt:lpstr>POŻYCZKA NA ROZWÓJ TURYSTYKI – PODSTAWOWE PARAMETRY</vt:lpstr>
      <vt:lpstr>POŻYCZKA NA ROZWÓJ TURYSTYKI</vt:lpstr>
      <vt:lpstr>POŻYCZKA NA ROZWÓJ TURYSTYKI</vt:lpstr>
      <vt:lpstr>Prezentacja programu PowerPoint</vt:lpstr>
      <vt:lpstr>POŻYCZKA NA ROZWÓJ TURYSTYKI – WYDATKI KWALIFIKOWANE</vt:lpstr>
      <vt:lpstr>POŻYCZKA NA ROZWÓJ TURYSTYKI – WYDATKI KWALIFIKOWANE</vt:lpstr>
      <vt:lpstr>POŻYCZKA NA ROZWÓJ TURYSTYKI – WYDATKI KWALIFIKOWANE</vt:lpstr>
      <vt:lpstr>Pożyczka Standardowa   Pożyczka Standardowa - Innowacyjna</vt:lpstr>
      <vt:lpstr>POŻYCZKA STANDARDOWA - PODSTAWOWE PARAMETRY </vt:lpstr>
      <vt:lpstr>POŻYCZKA STANDARDOWA</vt:lpstr>
      <vt:lpstr>POŻYCZKA STANDARDOWA INNOWACYJNA- PODSTAWOWE PARAMETRY </vt:lpstr>
      <vt:lpstr>POŻYCZKA TURYSTYKA</vt:lpstr>
      <vt:lpstr>POŻYCZKA TURYSTYKA</vt:lpstr>
      <vt:lpstr>POŻYCZKA STANDARDOWA</vt:lpstr>
      <vt:lpstr>POŻYCZKA STANDARDOWA</vt:lpstr>
      <vt:lpstr>POŻYCZKA STANDARDOWA</vt:lpstr>
      <vt:lpstr>POŻYCZKA STANDARDOWA INNOWACYJNA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„Preferencyjne pożyczki  na rozwój działalności gospodarczej  w branży turystycznej i okołoturystycznej"</dc:title>
  <dc:creator>PRACOWNIA GRAFICZNA</dc:creator>
  <cp:lastModifiedBy>Paulina Stańska Łagowska</cp:lastModifiedBy>
  <cp:revision>149</cp:revision>
  <dcterms:created xsi:type="dcterms:W3CDTF">2019-02-20T17:08:40Z</dcterms:created>
  <dcterms:modified xsi:type="dcterms:W3CDTF">2019-04-03T11:51:13Z</dcterms:modified>
</cp:coreProperties>
</file>