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4" r:id="rId1"/>
  </p:sldMasterIdLst>
  <p:notesMasterIdLst>
    <p:notesMasterId r:id="rId26"/>
  </p:notesMasterIdLst>
  <p:handoutMasterIdLst>
    <p:handoutMasterId r:id="rId27"/>
  </p:handoutMasterIdLst>
  <p:sldIdLst>
    <p:sldId id="901" r:id="rId2"/>
    <p:sldId id="902" r:id="rId3"/>
    <p:sldId id="721" r:id="rId4"/>
    <p:sldId id="740" r:id="rId5"/>
    <p:sldId id="832" r:id="rId6"/>
    <p:sldId id="859" r:id="rId7"/>
    <p:sldId id="864" r:id="rId8"/>
    <p:sldId id="867" r:id="rId9"/>
    <p:sldId id="903" r:id="rId10"/>
    <p:sldId id="835" r:id="rId11"/>
    <p:sldId id="900" r:id="rId12"/>
    <p:sldId id="856" r:id="rId13"/>
    <p:sldId id="857" r:id="rId14"/>
    <p:sldId id="874" r:id="rId15"/>
    <p:sldId id="877" r:id="rId16"/>
    <p:sldId id="878" r:id="rId17"/>
    <p:sldId id="879" r:id="rId18"/>
    <p:sldId id="880" r:id="rId19"/>
    <p:sldId id="881" r:id="rId20"/>
    <p:sldId id="882" r:id="rId21"/>
    <p:sldId id="861" r:id="rId22"/>
    <p:sldId id="904" r:id="rId23"/>
    <p:sldId id="810" r:id="rId24"/>
    <p:sldId id="827" r:id="rId25"/>
  </p:sldIdLst>
  <p:sldSz cx="9144000" cy="6858000" type="screen4x3"/>
  <p:notesSz cx="9947275" cy="6858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C48"/>
    <a:srgbClr val="80C436"/>
    <a:srgbClr val="70AB2F"/>
    <a:srgbClr val="69A02C"/>
    <a:srgbClr val="70EBFC"/>
    <a:srgbClr val="4B731F"/>
    <a:srgbClr val="7EC036"/>
    <a:srgbClr val="8BCC44"/>
    <a:srgbClr val="7CBE34"/>
    <a:srgbClr val="76B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3072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942" y="96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48E1C-5979-4E96-9B11-19BBA834C7B8}" type="doc">
      <dgm:prSet loTypeId="urn:microsoft.com/office/officeart/2005/8/layout/vList2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971D5F71-E1FB-4008-BFFD-D2432E9BA2E7}">
      <dgm:prSet phldrT="[Text]" custT="1"/>
      <dgm:spPr>
        <a:gradFill flip="none" rotWithShape="0">
          <a:gsLst>
            <a:gs pos="4200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08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pPr marL="0" indent="0" algn="l">
            <a:tabLst>
              <a:tab pos="357188" algn="l"/>
            </a:tabLst>
          </a:pPr>
          <a:r>
            <a:rPr lang="pl-PL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Arial" charset="0"/>
            </a:rPr>
            <a:t>SPOTKANIE INFORMACYJNE</a:t>
          </a:r>
          <a:endParaRPr lang="en-US" sz="4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1E71FDB5-F956-410D-B03E-FB80B0D80592}" type="parTrans" cxnId="{D85A1BCB-2454-4065-9E4F-85E77E51AAA0}">
      <dgm:prSet/>
      <dgm:spPr/>
      <dgm:t>
        <a:bodyPr/>
        <a:lstStyle/>
        <a:p>
          <a:endParaRPr lang="pl-PL"/>
        </a:p>
      </dgm:t>
    </dgm:pt>
    <dgm:pt modelId="{F57B2DFF-E677-41A3-A988-A94C7B32B646}" type="sibTrans" cxnId="{D85A1BCB-2454-4065-9E4F-85E77E51AAA0}">
      <dgm:prSet/>
      <dgm:spPr/>
      <dgm:t>
        <a:bodyPr/>
        <a:lstStyle/>
        <a:p>
          <a:endParaRPr lang="pl-PL"/>
        </a:p>
      </dgm:t>
    </dgm:pt>
    <dgm:pt modelId="{064591C5-3136-44E9-8DD7-FC67AC975F92}" type="pres">
      <dgm:prSet presAssocID="{66648E1C-5979-4E96-9B11-19BBA834C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537225D-A910-4B4F-BC1F-E2112A40B7D6}" type="pres">
      <dgm:prSet presAssocID="{971D5F71-E1FB-4008-BFFD-D2432E9BA2E7}" presName="parentText" presStyleLbl="node1" presStyleIdx="0" presStyleCnt="1" custScaleY="100603" custLinFactNeighborX="925" custLinFactNeighborY="-13808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pl-PL"/>
        </a:p>
      </dgm:t>
    </dgm:pt>
  </dgm:ptLst>
  <dgm:cxnLst>
    <dgm:cxn modelId="{D85A1BCB-2454-4065-9E4F-85E77E51AAA0}" srcId="{66648E1C-5979-4E96-9B11-19BBA834C7B8}" destId="{971D5F71-E1FB-4008-BFFD-D2432E9BA2E7}" srcOrd="0" destOrd="0" parTransId="{1E71FDB5-F956-410D-B03E-FB80B0D80592}" sibTransId="{F57B2DFF-E677-41A3-A988-A94C7B32B646}"/>
    <dgm:cxn modelId="{A40D3ABF-4B10-4766-98F0-F5AB1CB3CE70}" type="presOf" srcId="{66648E1C-5979-4E96-9B11-19BBA834C7B8}" destId="{064591C5-3136-44E9-8DD7-FC67AC975F92}" srcOrd="0" destOrd="0" presId="urn:microsoft.com/office/officeart/2005/8/layout/vList2"/>
    <dgm:cxn modelId="{17558EC4-7CE1-4022-AFD8-5D08AD9682FB}" type="presOf" srcId="{971D5F71-E1FB-4008-BFFD-D2432E9BA2E7}" destId="{8537225D-A910-4B4F-BC1F-E2112A40B7D6}" srcOrd="0" destOrd="0" presId="urn:microsoft.com/office/officeart/2005/8/layout/vList2"/>
    <dgm:cxn modelId="{7804EE94-C732-490F-B8B7-9A4EBCB784FA}" type="presParOf" srcId="{064591C5-3136-44E9-8DD7-FC67AC975F92}" destId="{8537225D-A910-4B4F-BC1F-E2112A40B7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48E1C-5979-4E96-9B11-19BBA834C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1D5F71-E1FB-4008-BFFD-D2432E9BA2E7}">
      <dgm:prSet phldrT="[Text]" custT="1"/>
      <dgm:spPr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pPr algn="r"/>
          <a:r>
            <a:rPr lang="pl-PL" sz="2000" b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FUNDUSZE EUROPEJSKIE DLA PRZEDSIĘBIORCÓW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1E71FDB5-F956-410D-B03E-FB80B0D80592}" type="parTrans" cxnId="{D85A1BCB-2454-4065-9E4F-85E77E51AAA0}">
      <dgm:prSet/>
      <dgm:spPr/>
      <dgm:t>
        <a:bodyPr/>
        <a:lstStyle/>
        <a:p>
          <a:endParaRPr lang="pl-PL"/>
        </a:p>
      </dgm:t>
    </dgm:pt>
    <dgm:pt modelId="{F57B2DFF-E677-41A3-A988-A94C7B32B646}" type="sibTrans" cxnId="{D85A1BCB-2454-4065-9E4F-85E77E51AAA0}">
      <dgm:prSet/>
      <dgm:spPr/>
      <dgm:t>
        <a:bodyPr/>
        <a:lstStyle/>
        <a:p>
          <a:endParaRPr lang="pl-PL"/>
        </a:p>
      </dgm:t>
    </dgm:pt>
    <dgm:pt modelId="{064591C5-3136-44E9-8DD7-FC67AC975F92}" type="pres">
      <dgm:prSet presAssocID="{66648E1C-5979-4E96-9B11-19BBA834C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537225D-A910-4B4F-BC1F-E2112A40B7D6}" type="pres">
      <dgm:prSet presAssocID="{971D5F71-E1FB-4008-BFFD-D2432E9BA2E7}" presName="parentText" presStyleLbl="node1" presStyleIdx="0" presStyleCnt="1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pl-PL"/>
        </a:p>
      </dgm:t>
    </dgm:pt>
  </dgm:ptLst>
  <dgm:cxnLst>
    <dgm:cxn modelId="{D85A1BCB-2454-4065-9E4F-85E77E51AAA0}" srcId="{66648E1C-5979-4E96-9B11-19BBA834C7B8}" destId="{971D5F71-E1FB-4008-BFFD-D2432E9BA2E7}" srcOrd="0" destOrd="0" parTransId="{1E71FDB5-F956-410D-B03E-FB80B0D80592}" sibTransId="{F57B2DFF-E677-41A3-A988-A94C7B32B646}"/>
    <dgm:cxn modelId="{DAA77CB1-E900-4E2F-AC07-90D17ECA676A}" type="presOf" srcId="{971D5F71-E1FB-4008-BFFD-D2432E9BA2E7}" destId="{8537225D-A910-4B4F-BC1F-E2112A40B7D6}" srcOrd="0" destOrd="0" presId="urn:microsoft.com/office/officeart/2005/8/layout/vList2"/>
    <dgm:cxn modelId="{050D27C0-FCB2-4C36-987F-10C5DC0107B9}" type="presOf" srcId="{66648E1C-5979-4E96-9B11-19BBA834C7B8}" destId="{064591C5-3136-44E9-8DD7-FC67AC975F92}" srcOrd="0" destOrd="0" presId="urn:microsoft.com/office/officeart/2005/8/layout/vList2"/>
    <dgm:cxn modelId="{2C03A3B2-00A7-484B-8D2E-A951AEC79C16}" type="presParOf" srcId="{064591C5-3136-44E9-8DD7-FC67AC975F92}" destId="{8537225D-A910-4B4F-BC1F-E2112A40B7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7225D-A910-4B4F-BC1F-E2112A40B7D6}">
      <dsp:nvSpPr>
        <dsp:cNvPr id="0" name=""/>
        <dsp:cNvSpPr/>
      </dsp:nvSpPr>
      <dsp:spPr>
        <a:xfrm>
          <a:off x="0" y="0"/>
          <a:ext cx="9252520" cy="1205304"/>
        </a:xfrm>
        <a:prstGeom prst="round2DiagRect">
          <a:avLst/>
        </a:prstGeom>
        <a:gradFill flip="none" rotWithShape="0">
          <a:gsLst>
            <a:gs pos="4200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08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357188" algn="l"/>
            </a:tabLst>
          </a:pPr>
          <a:r>
            <a:rPr lang="pl-PL" sz="4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Arial" charset="0"/>
            </a:rPr>
            <a:t>SPOTKANIE INFORMACYJNE</a:t>
          </a:r>
          <a:endParaRPr lang="en-US" sz="4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58838" y="58838"/>
        <a:ext cx="9134844" cy="1087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7225D-A910-4B4F-BC1F-E2112A40B7D6}">
      <dsp:nvSpPr>
        <dsp:cNvPr id="0" name=""/>
        <dsp:cNvSpPr/>
      </dsp:nvSpPr>
      <dsp:spPr>
        <a:xfrm>
          <a:off x="0" y="3231"/>
          <a:ext cx="9144000" cy="636480"/>
        </a:xfrm>
        <a:prstGeom prst="round2DiagRect">
          <a:avLst/>
        </a:prstGeom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FUNDUSZE EUROPEJSKIE DLA PRZEDSIĘBIORCÓW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31070" y="34301"/>
        <a:ext cx="9081860" cy="574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10485" cy="34366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4490" y="0"/>
            <a:ext cx="4310485" cy="34366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937F1945-58A8-486E-892B-FEBA3596FACC}" type="datetimeFigureOut">
              <a:rPr lang="pl-PL" smtClean="0"/>
              <a:t>05.04.2019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6514335"/>
            <a:ext cx="4310485" cy="34366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4490" y="6514335"/>
            <a:ext cx="4310485" cy="34366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133339D9-4EAA-4971-86D8-704CA06FE4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100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10485" cy="344091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34490" y="1"/>
            <a:ext cx="4310485" cy="344091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81976B0-2E4C-4D24-8714-5605E22D0EEF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430588" y="857250"/>
            <a:ext cx="3086100" cy="2316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4729" y="3300413"/>
            <a:ext cx="7957820" cy="2700338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513911"/>
            <a:ext cx="4310485" cy="34409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34490" y="6513911"/>
            <a:ext cx="4310485" cy="344090"/>
          </a:xfrm>
          <a:prstGeom prst="rect">
            <a:avLst/>
          </a:prstGeom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A08689-8921-4304-A632-4E5FA7D20D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6939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12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A08689-8921-4304-A632-4E5FA7D20D2C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8940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Wsparcie uzyskają wyłącznie projekty, w wyniku realizacji których wdrożony produkt lub usługa będą charakteryzowały się innowacyjnością minimum na poziomie regionu (województwo podkarpackie).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A08689-8921-4304-A632-4E5FA7D20D2C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764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57326-273D-4C85-B4C5-62A79DE1F10C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821C-54E7-4A05-BCE2-F90CB06BA2A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FB54-4114-4CD0-A5C6-D26F27E7E90C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62F19-F519-48C3-A535-C4D2238AA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61C9-21DE-4FC2-A25D-90C2B96F1FED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425E5-81D3-41E7-B2FF-54ABE280DD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3E403-6E4A-4825-B2F3-DB8C009F0612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F4B75-ECA4-4B54-9E82-753F516FA5A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799891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38A1-E8F5-4E1D-A900-49C6B9086F61}" type="datetime1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E1F7-D5D1-4DFB-988F-34FF2C216D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356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5576D-7A6B-4D95-B544-E963C9687244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EB641-C312-4286-9BD6-CC2A9527EED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203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3E403-6E4A-4825-B2F3-DB8C009F0612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F4B75-ECA4-4B54-9E82-753F516FA5A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A432-6E47-463A-9DFA-7FBE5835968B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04FD-98D5-4FA0-A8E7-52A24897642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3CD2-9DD6-47D0-ACF6-A3EB8F49D1BE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3E4F-6F2A-4C76-947B-CEC430F541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30C2-31AF-42CB-A704-74C0CBC40F68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18BC-4468-4A17-9C94-2E885854F4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F460-6C7E-43CE-8398-533D203C1673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163ED-2696-4A8C-857C-B6283C0742A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0772-030D-49E1-9C66-7F2E7398643A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3B0F-C1B3-4466-AA8B-FC4A3A722C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64B9-59A2-463C-81F8-8164BE8611A8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51DC-DD9D-4F4F-98CF-C4D544FBAC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56AD-D3EE-4A8A-90C7-93DC0001A66E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7BEB-0D1B-41C9-8442-DE9D41092F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318356" y="1600200"/>
            <a:ext cx="85072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A36907-D11D-45D5-97F5-AFDD9C63D569}" type="datetimeFigureOut">
              <a:rPr lang="pl-PL"/>
              <a:pPr>
                <a:defRPr/>
              </a:pPr>
              <a:t>05.04.2019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9987EDA-2CA8-419F-9734-E03465A928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 descr="Logotyp_2014-2020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57250" y="188640"/>
            <a:ext cx="7429500" cy="104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38" r:id="rId13"/>
    <p:sldLayoutId id="2147483839" r:id="rId14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po.podkarpackie.pl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podkarpackie.pl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107504" y="2492896"/>
            <a:ext cx="8892480" cy="4176464"/>
            <a:chOff x="107504" y="2492896"/>
            <a:chExt cx="8892480" cy="4176464"/>
          </a:xfrm>
        </p:grpSpPr>
        <p:sp>
          <p:nvSpPr>
            <p:cNvPr id="3" name="Prostokąt 2"/>
            <p:cNvSpPr/>
            <p:nvPr/>
          </p:nvSpPr>
          <p:spPr>
            <a:xfrm>
              <a:off x="107504" y="2492896"/>
              <a:ext cx="8892480" cy="417646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Picture 14" descr="http://m.ocdn.eu/_m/7591929a34f6be7f6a6aa707ef43a7c7,10,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338" y="2924944"/>
              <a:ext cx="4939749" cy="3528392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  <p:graphicFrame>
        <p:nvGraphicFramePr>
          <p:cNvPr id="4" name="Diagram 3"/>
          <p:cNvGraphicFramePr/>
          <p:nvPr>
            <p:extLst/>
          </p:nvPr>
        </p:nvGraphicFramePr>
        <p:xfrm>
          <a:off x="-108520" y="1196752"/>
          <a:ext cx="925252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860032" y="3356992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</a:t>
            </a:r>
          </a:p>
          <a:p>
            <a:pPr algn="ctr"/>
            <a:r>
              <a:rPr lang="pl-PL" sz="2800" b="1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PRZEDSIĘBIORCÓW</a:t>
            </a:r>
          </a:p>
          <a:p>
            <a:endParaRPr lang="pl-P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Dydnia, 5.04.2019 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58398"/>
            <a:ext cx="9144000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78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37225D-A910-4B4F-BC1F-E2112A40B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537225D-A910-4B4F-BC1F-E2112A40B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77"/>
            <a:ext cx="9144000" cy="914400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0" y="987977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PODMIOTY </a:t>
            </a:r>
            <a:r>
              <a:rPr lang="pl-PL" sz="2400" b="1" dirty="0">
                <a:solidFill>
                  <a:schemeClr val="bg1"/>
                </a:solidFill>
                <a:latin typeface="+mj-lt"/>
              </a:rPr>
              <a:t>UPRAWNIONE DO WSPARCIA </a:t>
            </a:r>
            <a:endParaRPr lang="pl-PL" sz="24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07503" y="1869594"/>
            <a:ext cx="892899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mikro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małe i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średnie przedsiębiorstwa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endParaRPr lang="pl-PL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Spełniające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kryteria dot. statusu przedsiębiorstwa wynikające z załącznika nr I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do Rozporządzenia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nr 651/2014. Status przedsiębiorstwa jest weryfikowany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zarówno na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etapie oceny projektu, jak również przed podpisaniem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umowy o dofinansowanie,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37112"/>
            <a:ext cx="8536313" cy="232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5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77"/>
            <a:ext cx="9144000" cy="914400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0" y="987977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PODMIOTY </a:t>
            </a:r>
            <a:r>
              <a:rPr lang="pl-PL" sz="2400" b="1" dirty="0">
                <a:solidFill>
                  <a:schemeClr val="bg1"/>
                </a:solidFill>
                <a:latin typeface="+mj-lt"/>
              </a:rPr>
              <a:t>UPRAWNIONE DO WSPARCIA </a:t>
            </a:r>
            <a:endParaRPr lang="pl-PL" sz="24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15008" y="2348880"/>
            <a:ext cx="8928992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2) Posiadające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wpis do Centralnej Ewidencji i Informacji o Działalności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Gospodarczej lub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do rejestru przedsiębiorców Krajowego Rejestru Sądowego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39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77"/>
            <a:ext cx="9144000" cy="914400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-1" y="1006677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PODMIOTY </a:t>
            </a:r>
            <a:r>
              <a:rPr lang="pl-PL" sz="2400" b="1" dirty="0">
                <a:solidFill>
                  <a:schemeClr val="bg1"/>
                </a:solidFill>
                <a:latin typeface="+mj-lt"/>
              </a:rPr>
              <a:t>UPRAWNIONE DO WSPARCIA </a:t>
            </a:r>
            <a:endParaRPr lang="pl-PL" sz="24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07503" y="2132856"/>
            <a:ext cx="89289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) Prowadzące działalność gospodarczą w sposób zorganizowany i ciągły na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terenie województwa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podkarpackiego przez okres nie krótszy niż 12 miesięcy licząc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wstecz od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dnia złożenia wniosku o dofinansowanie i uzyskujące przychody z ww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. działalności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. W tym okresie działalność wnioskodawcy nie może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podlegać zawieszeniu. </a:t>
            </a: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37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77"/>
            <a:ext cx="9144000" cy="914400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-1" y="1006677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PODMIOTY </a:t>
            </a:r>
            <a:r>
              <a:rPr lang="pl-PL" sz="2400" b="1" dirty="0">
                <a:solidFill>
                  <a:schemeClr val="bg1"/>
                </a:solidFill>
                <a:latin typeface="+mj-lt"/>
              </a:rPr>
              <a:t>UPRAWNIONE DO WSPARCIA </a:t>
            </a:r>
            <a:endParaRPr lang="pl-PL" sz="24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07503" y="2132856"/>
            <a:ext cx="8928992" cy="419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) Mające siedzibę lub oddział (w przypadku spółek prawa handlowego) albo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główne/stałe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miejsce wykonywania działalności gospodarczej (w przypadku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osób fizycznych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prowadzących indywidualną działalność gospodarczą) na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terenie województwa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podkarpackiego.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Posiadanie siedziby lub oddziału oraz głównego/ stałego miejsca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wykonywania działalności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gospodarczej na terenie województwa podkarpackiego przez okres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, o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którym mowa w pkt. 3 musi znajdować potwierdzenie w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dokumentach rejestrowych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wnioskodawcy na dzień złożenia wniosku o dofinasowanie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04443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1054905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LIMITY DOTYCZĄCE WARTOŚCI PROJEKTU ORAZ WYSOKOŚCI DOFINANSOWANIA</a:t>
            </a:r>
            <a:endParaRPr lang="pl-PL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53751" y="1837865"/>
            <a:ext cx="90364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Maksymalny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dopuszczalny procentowy poziom dofinansowania projektu wynosi: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1) dla mikro i małego przedsiębiorstwa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70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% wydatków kwalifikowanych,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2) dla średniego przedsiębiorstwa –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50% wydatków kwalifikowanych.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2. Minimalna wartość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projektu - Nie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dotyczy.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3. Maksymalna wartość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projektu - Nie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dotyczy.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4. Minimalna wartość wydatków kwalifikowanych projektu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(100 000 PLN)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500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000 PLN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5. Maksymalna wartość wydatków kwalifikowanych projektu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4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000 000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PLN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pl-PL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2708920"/>
            <a:ext cx="8712968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22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268760"/>
            <a:ext cx="91567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87016" y="2446713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Środki do finansowania są przekazane beneficjentom w formie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refundacji.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Kwalifikowane są wydatki poniesione przez Wnioskodawcę po złożeniu wniosku o dofinansowanie.</a:t>
            </a:r>
          </a:p>
        </p:txBody>
      </p:sp>
    </p:spTree>
    <p:extLst>
      <p:ext uri="{BB962C8B-B14F-4D97-AF65-F5344CB8AC3E}">
        <p14:creationId xmlns:p14="http://schemas.microsoft.com/office/powerpoint/2010/main" val="17822982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268760"/>
            <a:ext cx="91567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69814" y="2564904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Kwalifikowalne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są wydatki mające charakter inwestycyjny poniesione na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roboty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budowlane – wyłącznie pod warunkiem, że są niezbędne do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prawidłowej realizacji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i osiągnięcia celu projektu oraz mają charakter inwestycyjny i są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realizowane w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oparciu o umowę na roboty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budowlane,</a:t>
            </a:r>
          </a:p>
          <a:p>
            <a:pPr>
              <a:lnSpc>
                <a:spcPct val="150000"/>
              </a:lnSpc>
            </a:pP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314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268760"/>
            <a:ext cx="91567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87016" y="2276872"/>
            <a:ext cx="88569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. nabycie nowych środków trwałych na stałe zainstalowanych w projekcie i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ściśle związanych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z realizacją projektu pod warunkiem, że środki te będą włączone w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rejestr środków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trwałych beneficjenta oraz wydatki te będą traktowane jako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wydatek inwestycyjny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zgodnie z zasadami rachunkowości, o ile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środek trwały nie jest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gruntem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(nr 0 według Klasyfikacji Środków Trwałych);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budynkiem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i lokalem, spółdzielczym własnościowym prawem do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lokalu mieszkalnego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oraz spółdzielczym prawem do lokalu niemieszkalnego (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nr 1 według Klasyfikacji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Środków Trwałych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47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268760"/>
            <a:ext cx="91567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-6350" y="1916832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środkiem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transportu (nr 7 według Klasyfikacji Środków Trwałych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maszyną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do robót ziemnych, budowlanych i drogowych (nr 58 według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Klasyfikacji Środków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Trwałych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maszyną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, urządzeniem i narzędziem rolniczym i gospodarki leśnej (nr 59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według Klasyfikacji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Środków Trwałych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wyposażeniem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, aparatem i sprzętem medycznym (nr 802 według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Klasyfikacji Środków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Trwałych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wyposażeniem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technicznym dla prac biurowych (nr 803 według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Klasyfikacji Środków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Trwałych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narzędziem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, przyrządem, ruchomością i wyposażeniem pozostałym (nr 809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według Klasyfikacji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Środków Trwałych);</a:t>
            </a:r>
          </a:p>
        </p:txBody>
      </p:sp>
    </p:spTree>
    <p:extLst>
      <p:ext uri="{BB962C8B-B14F-4D97-AF65-F5344CB8AC3E}">
        <p14:creationId xmlns:p14="http://schemas.microsoft.com/office/powerpoint/2010/main" val="29507491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268760"/>
            <a:ext cx="91567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6350" y="2376366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. nabycie wartości niematerialnych i prawnych m.in. w formie patentów, licencji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oraz praw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autorskich, pod warunkiem, że będą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wykorzystywane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wyłącznie przez nabywcę;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podlegać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amortyzacji;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nabyte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od osoby trzeciej na warunkach rynkowych;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stanowiły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majątek beneficjenta,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zostanie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zachowany okres trwałości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691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1273890"/>
          <a:ext cx="914400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>
          <a:xfrm>
            <a:off x="4500563" y="2420938"/>
            <a:ext cx="4643437" cy="2663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l-PL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Regionalny Program Operacyjny</a:t>
            </a:r>
            <a:br>
              <a:rPr lang="pl-PL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l-PL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Województwa Podkarpackiego </a:t>
            </a:r>
            <a:r>
              <a:rPr lang="pl-PL" sz="2600" b="1" dirty="0">
                <a:latin typeface="+mj-lt"/>
                <a:ea typeface="+mj-ea"/>
                <a:cs typeface="+mj-cs"/>
              </a:rPr>
              <a:t/>
            </a:r>
            <a:br>
              <a:rPr lang="pl-PL" sz="2600" b="1" dirty="0">
                <a:latin typeface="+mj-lt"/>
                <a:ea typeface="+mj-ea"/>
                <a:cs typeface="+mj-cs"/>
              </a:rPr>
            </a:br>
            <a:r>
              <a:rPr lang="pl-PL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na lata 2014 – 2020</a:t>
            </a:r>
            <a:r>
              <a:rPr lang="pl-PL" sz="2600" b="1" dirty="0">
                <a:latin typeface="+mj-lt"/>
                <a:ea typeface="+mj-ea"/>
                <a:cs typeface="+mj-cs"/>
              </a:rPr>
              <a:t/>
            </a:r>
            <a:br>
              <a:rPr lang="pl-PL" sz="2600" b="1" dirty="0">
                <a:latin typeface="+mj-lt"/>
                <a:ea typeface="+mj-ea"/>
                <a:cs typeface="+mj-cs"/>
              </a:rPr>
            </a:br>
            <a:endParaRPr lang="pl-PL" sz="20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Obraz 10" descr="hasło.gi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084763"/>
            <a:ext cx="85280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 bwMode="auto">
          <a:xfrm>
            <a:off x="127775" y="2353572"/>
            <a:ext cx="4948281" cy="28036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3" y="297038"/>
            <a:ext cx="9144001" cy="93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46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268760"/>
            <a:ext cx="91567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-6350" y="235406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. spłatę rat kapitałowych z tytułu leasingu finansowego nowych środków trwałych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do wysokości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wartości początkowej środka trwałego z dnia zawarcia umowy leasingu,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5. koszty podatku VAT, jeśli zgodnie z odrębnymi przepisami beneficjentowi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nie przysługuje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prawo jego zwrotu lub odliczenia od należnego podatku od towarów i usług.</a:t>
            </a:r>
          </a:p>
        </p:txBody>
      </p:sp>
    </p:spTree>
    <p:extLst>
      <p:ext uri="{BB962C8B-B14F-4D97-AF65-F5344CB8AC3E}">
        <p14:creationId xmlns:p14="http://schemas.microsoft.com/office/powerpoint/2010/main" val="316158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1054905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+mj-lt"/>
              </a:rPr>
              <a:t>NAJWAŻNIEJSZE </a:t>
            </a:r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TERMINY</a:t>
            </a:r>
            <a:endParaRPr lang="pl-PL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79512" y="2045125"/>
            <a:ext cx="8712968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2708920"/>
            <a:ext cx="8712968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7" y="1923130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pl-P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400" b="1" dirty="0" smtClean="0">
                <a:solidFill>
                  <a:schemeClr val="tx2">
                    <a:lumMod val="50000"/>
                  </a:schemeClr>
                </a:solidFill>
              </a:rPr>
              <a:t>Przewidywany termin naboru </a:t>
            </a:r>
            <a:r>
              <a:rPr lang="pl-PL" sz="2400" b="1" dirty="0">
                <a:solidFill>
                  <a:schemeClr val="tx2">
                    <a:lumMod val="50000"/>
                  </a:schemeClr>
                </a:solidFill>
              </a:rPr>
              <a:t>wniosków </a:t>
            </a:r>
            <a:endParaRPr lang="pl-P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</a:rPr>
              <a:t>Październik 2019 r.</a:t>
            </a:r>
          </a:p>
          <a:p>
            <a:pPr algn="ctr">
              <a:lnSpc>
                <a:spcPct val="150000"/>
              </a:lnSpc>
            </a:pPr>
            <a:endParaRPr lang="pl-PL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Ogłoszenie o konkursie zostanie podana na stronie internetowej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www.rpo.podkarpackie.pl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 w zakładce „zobacz ogłoszenia i wyniki naborów wniosków co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najmniej 30 dni przed planowanym rozpoczęciem naboru wniosków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o dofinansowanie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projektu.</a:t>
            </a: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pl-PL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78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79512" y="2348880"/>
            <a:ext cx="8712968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2708920"/>
            <a:ext cx="8712968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2413338"/>
            <a:ext cx="8496944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pl-P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pl-PL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7" y="2132856"/>
            <a:ext cx="8994258" cy="3954266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6004" y="953778"/>
            <a:ext cx="9144000" cy="79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25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sp>
        <p:nvSpPr>
          <p:cNvPr id="3" name="Tytuł 1"/>
          <p:cNvSpPr txBox="1">
            <a:spLocks/>
          </p:cNvSpPr>
          <p:nvPr/>
        </p:nvSpPr>
        <p:spPr>
          <a:xfrm>
            <a:off x="0" y="1114481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INSTYTUCJA OGŁASZAJĄCA KONKURS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3528" y="1882262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>
              <a:latin typeface="+mj-lt"/>
            </a:endParaRPr>
          </a:p>
          <a:p>
            <a:pPr lvl="0" algn="ctr">
              <a:lnSpc>
                <a:spcPct val="150000"/>
              </a:lnSpc>
            </a:pPr>
            <a:r>
              <a:rPr lang="pl-PL" sz="2400" b="1" dirty="0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Urząd Marszałkowski Województwa </a:t>
            </a:r>
            <a:r>
              <a:rPr lang="pl-PL" sz="24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Podkarpackiego</a:t>
            </a:r>
          </a:p>
          <a:p>
            <a:pPr lvl="0" algn="ctr">
              <a:lnSpc>
                <a:spcPct val="150000"/>
              </a:lnSpc>
            </a:pPr>
            <a:r>
              <a:rPr lang="pl-PL" sz="2400" b="1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Departament Wspierania Przedsiębiorczości</a:t>
            </a:r>
          </a:p>
          <a:p>
            <a:pPr lvl="0" algn="ctr"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ul. </a:t>
            </a:r>
            <a:r>
              <a:rPr lang="pl-PL" sz="2400" dirty="0" err="1">
                <a:solidFill>
                  <a:schemeClr val="tx2">
                    <a:lumMod val="50000"/>
                  </a:schemeClr>
                </a:solidFill>
                <a:latin typeface="Calibri"/>
              </a:rPr>
              <a:t>Towarnickiego</a:t>
            </a: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 3a, 35-010 Rzeszów</a:t>
            </a:r>
          </a:p>
          <a:p>
            <a:pPr lvl="0" algn="ctr"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tel. 017/ 747 61 71</a:t>
            </a:r>
          </a:p>
          <a:p>
            <a:pPr lvl="0" algn="ctr">
              <a:lnSpc>
                <a:spcPct val="150000"/>
              </a:lnSpc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Calibri"/>
              </a:rPr>
              <a:t>mail: dwp@podkarpackie.pl</a:t>
            </a:r>
          </a:p>
          <a:p>
            <a:pPr lvl="0" algn="ctr">
              <a:lnSpc>
                <a:spcPct val="150000"/>
              </a:lnSpc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  <a:latin typeface="Calibri"/>
                <a:hlinkClick r:id="rId3"/>
              </a:rPr>
              <a:t>www.rpo.podkarpackie.pl</a:t>
            </a:r>
            <a:endParaRPr lang="pl-PL" sz="2400" dirty="0" smtClean="0">
              <a:solidFill>
                <a:schemeClr val="tx2">
                  <a:lumMod val="50000"/>
                </a:schemeClr>
              </a:solidFill>
              <a:latin typeface="Calibri"/>
            </a:endParaRPr>
          </a:p>
          <a:p>
            <a:pPr lvl="0"/>
            <a:endParaRPr lang="pl-PL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35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Documents and Settings\julia\Desktop\PP\elementy prezentacji\s1-t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5772"/>
            <a:ext cx="9144000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19" name="Picture 3" descr="C:\Documents and Settings\julia\Desktop\PP\elementy prezentacji\gwiazdy.png"/>
          <p:cNvPicPr>
            <a:picLocks noChangeAspect="1" noChangeArrowheads="1"/>
          </p:cNvPicPr>
          <p:nvPr/>
        </p:nvPicPr>
        <p:blipFill>
          <a:blip r:embed="rId3" cstate="print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00213"/>
            <a:ext cx="46069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pole tekstowe 5"/>
          <p:cNvSpPr txBox="1">
            <a:spLocks noChangeArrowheads="1"/>
          </p:cNvSpPr>
          <p:nvPr/>
        </p:nvSpPr>
        <p:spPr bwMode="auto">
          <a:xfrm>
            <a:off x="0" y="1844824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pl-PL" sz="3600" b="1" spc="-10" dirty="0" smtClean="0">
                <a:solidFill>
                  <a:schemeClr val="bg1"/>
                </a:solidFill>
                <a:latin typeface="+mj-lt"/>
                <a:cs typeface="Arial"/>
              </a:rPr>
              <a:t>LOKALNY </a:t>
            </a:r>
            <a:r>
              <a:rPr lang="pl-PL" sz="3600" b="1" spc="-5" dirty="0" smtClean="0">
                <a:solidFill>
                  <a:schemeClr val="bg1"/>
                </a:solidFill>
                <a:latin typeface="+mj-lt"/>
                <a:cs typeface="Arial"/>
              </a:rPr>
              <a:t>PUNKT</a:t>
            </a:r>
            <a:r>
              <a:rPr lang="pl-PL" sz="3600" b="1" spc="-65" dirty="0" smtClean="0">
                <a:solidFill>
                  <a:schemeClr val="bg1"/>
                </a:solidFill>
                <a:latin typeface="+mj-lt"/>
                <a:cs typeface="Arial"/>
              </a:rPr>
              <a:t>  </a:t>
            </a:r>
            <a:r>
              <a:rPr lang="pl-PL" sz="3600" b="1" spc="-5" dirty="0" smtClean="0">
                <a:solidFill>
                  <a:schemeClr val="bg1"/>
                </a:solidFill>
                <a:latin typeface="+mj-lt"/>
                <a:cs typeface="Arial"/>
              </a:rPr>
              <a:t>INFORMACYJNY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pl-PL" sz="3600" b="1" spc="-5" dirty="0" smtClean="0">
                <a:solidFill>
                  <a:schemeClr val="bg1"/>
                </a:solidFill>
                <a:latin typeface="+mj-lt"/>
                <a:cs typeface="Arial"/>
              </a:rPr>
              <a:t>FUNDUSZY</a:t>
            </a:r>
            <a:r>
              <a:rPr lang="pl-PL" sz="3600" b="1" spc="-70" dirty="0" smtClean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pl-PL" sz="3600" b="1" spc="-5" dirty="0" smtClean="0">
                <a:solidFill>
                  <a:schemeClr val="bg1"/>
                </a:solidFill>
                <a:latin typeface="+mj-lt"/>
                <a:cs typeface="Arial"/>
              </a:rPr>
              <a:t>EUROPEJSKICH</a:t>
            </a:r>
            <a:r>
              <a:rPr lang="pl-PL" sz="3600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pl-PL" sz="3600" b="1" dirty="0" smtClean="0">
                <a:solidFill>
                  <a:schemeClr val="bg1"/>
                </a:solidFill>
                <a:latin typeface="+mj-lt"/>
                <a:cs typeface="Arial"/>
              </a:rPr>
              <a:t>w </a:t>
            </a:r>
            <a:r>
              <a:rPr lang="pl-PL" sz="3600" b="1" spc="-5" dirty="0" smtClean="0">
                <a:solidFill>
                  <a:schemeClr val="bg1"/>
                </a:solidFill>
                <a:latin typeface="+mj-lt"/>
                <a:cs typeface="Arial"/>
              </a:rPr>
              <a:t>Sanoku</a:t>
            </a:r>
            <a:r>
              <a:rPr lang="pl-PL" sz="3600" spc="-5" dirty="0" smtClean="0">
                <a:solidFill>
                  <a:schemeClr val="bg1"/>
                </a:solidFill>
                <a:latin typeface="+mj-lt"/>
                <a:cs typeface="Arial"/>
              </a:rPr>
              <a:t>,</a:t>
            </a:r>
            <a:r>
              <a:rPr lang="pl-PL" sz="3600" spc="-90" dirty="0" smtClean="0">
                <a:solidFill>
                  <a:schemeClr val="bg1"/>
                </a:solidFill>
                <a:latin typeface="+mj-lt"/>
                <a:cs typeface="Arial"/>
              </a:rPr>
              <a:t>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pl-PL" sz="3600" b="1" spc="-90" dirty="0" smtClean="0">
                <a:solidFill>
                  <a:schemeClr val="bg1"/>
                </a:solidFill>
                <a:latin typeface="+mj-lt"/>
                <a:cs typeface="Arial"/>
              </a:rPr>
              <a:t>ul. Rynek 18, tel. 798-771-215</a:t>
            </a:r>
            <a:endParaRPr lang="pl-PL" sz="3600" b="1" dirty="0" smtClean="0">
              <a:solidFill>
                <a:schemeClr val="bg1"/>
              </a:solidFill>
              <a:latin typeface="+mj-lt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pl-PL" sz="2400" spc="-5" dirty="0" smtClean="0">
                <a:solidFill>
                  <a:schemeClr val="bg1"/>
                </a:solidFill>
                <a:latin typeface="+mj-lt"/>
                <a:cs typeface="Arial"/>
              </a:rPr>
              <a:t>czynne</a:t>
            </a:r>
            <a:r>
              <a:rPr lang="pl-PL" sz="2400" spc="-5" dirty="0">
                <a:solidFill>
                  <a:schemeClr val="bg1"/>
                </a:solidFill>
                <a:latin typeface="+mj-lt"/>
                <a:cs typeface="Arial"/>
              </a:rPr>
              <a:t>:</a:t>
            </a:r>
            <a:endParaRPr lang="pl-PL" sz="2400" dirty="0">
              <a:solidFill>
                <a:schemeClr val="bg1"/>
              </a:solidFill>
              <a:latin typeface="+mj-lt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lang="pl-PL" sz="2400" dirty="0">
                <a:solidFill>
                  <a:schemeClr val="bg1"/>
                </a:solidFill>
                <a:latin typeface="+mj-lt"/>
                <a:cs typeface="Arial"/>
              </a:rPr>
              <a:t>pn. </a:t>
            </a:r>
            <a:r>
              <a:rPr lang="pl-PL" sz="2400" spc="10" dirty="0">
                <a:solidFill>
                  <a:schemeClr val="bg1"/>
                </a:solidFill>
                <a:latin typeface="+mj-lt"/>
                <a:cs typeface="Arial"/>
              </a:rPr>
              <a:t>7</a:t>
            </a:r>
            <a:r>
              <a:rPr lang="pl-PL" sz="2400" spc="15" baseline="24691" dirty="0">
                <a:solidFill>
                  <a:schemeClr val="bg1"/>
                </a:solidFill>
                <a:latin typeface="+mj-lt"/>
                <a:cs typeface="Arial"/>
              </a:rPr>
              <a:t>30 </a:t>
            </a:r>
            <a:r>
              <a:rPr lang="pl-PL" sz="2400" dirty="0">
                <a:solidFill>
                  <a:schemeClr val="bg1"/>
                </a:solidFill>
                <a:latin typeface="+mj-lt"/>
                <a:cs typeface="Arial"/>
              </a:rPr>
              <a:t>- </a:t>
            </a:r>
            <a:r>
              <a:rPr lang="pl-PL" sz="2400" spc="5" dirty="0">
                <a:solidFill>
                  <a:schemeClr val="bg1"/>
                </a:solidFill>
                <a:latin typeface="+mj-lt"/>
                <a:cs typeface="Arial"/>
              </a:rPr>
              <a:t>18</a:t>
            </a:r>
            <a:r>
              <a:rPr lang="pl-PL" sz="2400" spc="7" baseline="24691" dirty="0">
                <a:solidFill>
                  <a:schemeClr val="bg1"/>
                </a:solidFill>
                <a:latin typeface="+mj-lt"/>
                <a:cs typeface="Arial"/>
              </a:rPr>
              <a:t>00</a:t>
            </a:r>
            <a:r>
              <a:rPr lang="pl-PL" sz="2400" spc="5" dirty="0">
                <a:solidFill>
                  <a:schemeClr val="bg1"/>
                </a:solidFill>
                <a:latin typeface="+mj-lt"/>
                <a:cs typeface="Arial"/>
              </a:rPr>
              <a:t>, </a:t>
            </a:r>
            <a:r>
              <a:rPr lang="pl-PL" sz="2400" spc="-10" dirty="0" err="1">
                <a:solidFill>
                  <a:schemeClr val="bg1"/>
                </a:solidFill>
                <a:latin typeface="+mj-lt"/>
                <a:cs typeface="Arial"/>
              </a:rPr>
              <a:t>wt</a:t>
            </a:r>
            <a:r>
              <a:rPr lang="pl-PL" sz="2400" spc="-10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+mj-lt"/>
                <a:cs typeface="Arial"/>
              </a:rPr>
              <a:t>- </a:t>
            </a:r>
            <a:r>
              <a:rPr lang="pl-PL" sz="2400" dirty="0" err="1">
                <a:solidFill>
                  <a:schemeClr val="bg1"/>
                </a:solidFill>
                <a:latin typeface="+mj-lt"/>
                <a:cs typeface="Arial"/>
              </a:rPr>
              <a:t>pt</a:t>
            </a:r>
            <a:r>
              <a:rPr lang="pl-PL" sz="2400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pl-PL" sz="2400" spc="10" dirty="0">
                <a:solidFill>
                  <a:schemeClr val="bg1"/>
                </a:solidFill>
                <a:latin typeface="+mj-lt"/>
                <a:cs typeface="Arial"/>
              </a:rPr>
              <a:t>7</a:t>
            </a:r>
            <a:r>
              <a:rPr lang="pl-PL" sz="2400" spc="15" baseline="24691" dirty="0">
                <a:solidFill>
                  <a:schemeClr val="bg1"/>
                </a:solidFill>
                <a:latin typeface="+mj-lt"/>
                <a:cs typeface="Arial"/>
              </a:rPr>
              <a:t>30  </a:t>
            </a:r>
            <a:r>
              <a:rPr lang="pl-PL" sz="2400" dirty="0">
                <a:solidFill>
                  <a:schemeClr val="bg1"/>
                </a:solidFill>
                <a:latin typeface="+mj-lt"/>
                <a:cs typeface="Arial"/>
              </a:rPr>
              <a:t>–</a:t>
            </a:r>
            <a:r>
              <a:rPr lang="pl-PL" sz="2400" spc="-110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pl-PL" sz="2400" spc="5" dirty="0">
                <a:solidFill>
                  <a:schemeClr val="bg1"/>
                </a:solidFill>
                <a:latin typeface="+mj-lt"/>
                <a:cs typeface="Arial"/>
              </a:rPr>
              <a:t>15</a:t>
            </a:r>
            <a:r>
              <a:rPr lang="pl-PL" sz="2400" spc="7" baseline="24691" dirty="0">
                <a:solidFill>
                  <a:schemeClr val="bg1"/>
                </a:solidFill>
                <a:latin typeface="+mj-lt"/>
                <a:cs typeface="Arial"/>
              </a:rPr>
              <a:t>30</a:t>
            </a:r>
            <a:endParaRPr lang="pl-PL" sz="2400" baseline="24691" dirty="0">
              <a:solidFill>
                <a:schemeClr val="bg1"/>
              </a:solidFill>
              <a:latin typeface="+mj-lt"/>
              <a:cs typeface="Arial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pl-PL" alt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0" y="5229225"/>
            <a:ext cx="9144000" cy="16557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200" b="1" u="sng" dirty="0">
                <a:solidFill>
                  <a:schemeClr val="bg1"/>
                </a:solidFill>
                <a:latin typeface="+mn-lt"/>
                <a:cs typeface="+mn-cs"/>
              </a:rPr>
              <a:t>SIEĆ PUNKTÓW INFORMACYJNYCH FUNDUSZY EUROPEJSKICH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200" b="1" dirty="0">
                <a:solidFill>
                  <a:schemeClr val="bg1"/>
                </a:solidFill>
                <a:latin typeface="+mn-lt"/>
                <a:cs typeface="+mn-cs"/>
              </a:rPr>
              <a:t>- Rzeszów – Krosno – Mielec – Przemyśl – Sanok – Tarnobrzeg -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200" dirty="0">
                <a:solidFill>
                  <a:schemeClr val="bg1"/>
                </a:solidFill>
                <a:latin typeface="+mn-lt"/>
                <a:cs typeface="+mn-cs"/>
              </a:rPr>
              <a:t>Al. Ł. Cieplińskiego 4, 35-010 Rzeszów 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200" dirty="0">
                <a:solidFill>
                  <a:schemeClr val="bg1"/>
                </a:solidFill>
                <a:latin typeface="+mn-lt"/>
                <a:cs typeface="+mn-cs"/>
              </a:rPr>
              <a:t>zapytaj@podkarpackie.pl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200" dirty="0">
                <a:solidFill>
                  <a:schemeClr val="bg1"/>
                </a:solidFill>
                <a:latin typeface="+mn-lt"/>
                <a:cs typeface="+mn-cs"/>
              </a:rPr>
              <a:t>www.fundusze.podkarpackie.pl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02"/>
            <a:ext cx="9144000" cy="9852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01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6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Obraz 3" descr="Logotyp_2014-202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0" y="2276872"/>
            <a:ext cx="9144000" cy="28083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r"/>
            <a:r>
              <a:rPr lang="pl-PL" sz="4000" b="1" dirty="0" smtClean="0">
                <a:solidFill>
                  <a:schemeClr val="bg1"/>
                </a:solidFill>
                <a:latin typeface="+mj-lt"/>
              </a:rPr>
              <a:t>DZIAŁANIE 1.4. </a:t>
            </a:r>
            <a:r>
              <a:rPr lang="pl-PL" sz="3600" b="1" dirty="0" smtClean="0">
                <a:solidFill>
                  <a:schemeClr val="bg1"/>
                </a:solidFill>
                <a:latin typeface="+mj-lt"/>
              </a:rPr>
              <a:t>Wsparcie MŚP</a:t>
            </a:r>
          </a:p>
          <a:p>
            <a:pPr algn="r"/>
            <a:r>
              <a:rPr lang="pl-PL" sz="2800" b="1" dirty="0" smtClean="0">
                <a:solidFill>
                  <a:schemeClr val="bg1"/>
                </a:solidFill>
                <a:latin typeface="+mj-lt"/>
              </a:rPr>
              <a:t>Poddziałanie 1.4.1 Dotacje bezpośrednie</a:t>
            </a:r>
          </a:p>
          <a:p>
            <a:pPr algn="r"/>
            <a:r>
              <a:rPr lang="pl-PL" sz="2800" b="1" dirty="0" smtClean="0">
                <a:solidFill>
                  <a:schemeClr val="bg1"/>
                </a:solidFill>
                <a:latin typeface="+mj-lt"/>
              </a:rPr>
              <a:t>Typ projektu: Rozwój MŚP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77"/>
            <a:ext cx="9144000" cy="9144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Obraz 3" descr="Logotyp_2014-20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05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0" y="1054905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RODZAJE </a:t>
            </a:r>
            <a:r>
              <a:rPr lang="pl-PL" sz="2400" b="1" dirty="0">
                <a:solidFill>
                  <a:schemeClr val="bg1"/>
                </a:solidFill>
                <a:latin typeface="+mj-lt"/>
              </a:rPr>
              <a:t>PROJEKTÓW PODLEGAJĄCYCH </a:t>
            </a:r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DOFINANSOWANIU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59531" y="3068960"/>
            <a:ext cx="8424936" cy="2303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Wsparcie obejmowało będzie projekty mające na celu rozwój MŚP poprzez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inwestycje w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rzeczowe aktywa trwałe oraz wartości niematerialne i prawne niezbędne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do wprowadzenia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na rynek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nowych lub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ulepszonych produktów lub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usług.</a:t>
            </a:r>
            <a:endParaRPr lang="pl-PL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1054905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NOWY PRODUKT LUB USŁUGA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67544" y="2204864"/>
            <a:ext cx="81369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Przez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nowe produkty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należy rozumieć wyroby lub usługi różniące się znacząco cechami bądź przeznaczeniem od produktów do tej pory wytwarzanych przez firmę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pl-PL"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l-PL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Udoskonalenie istniejących produktów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polega na zmianie materiałów, komponentów oraz innych cech zapewniających lepsze działanie tych produktów. Zalicza się tu udoskonalenie pod względem specyfikacji technicznych, komponentów i materiałów, wbudowanego oprogramowania, łatwości obsługi lub innych cech funkcjonalnych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  <a:p>
            <a:pPr algn="just"/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endParaRPr lang="pl-PL"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l-PL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Ulepszenia w sektorze usług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mogą polegać na wprowadzeniu znaczących udoskonaleń w sposobie świadczenia usług (na przykład na podniesieniu sprawności czy szybkości ich świadczenia), na dodaniu nowych funkcji lub cech do istniejących usług lub na wprowadzeniu całkowicie nowych usług. </a:t>
            </a:r>
          </a:p>
          <a:p>
            <a:pPr algn="just"/>
            <a:endParaRPr lang="pl-PL" sz="2400" b="1" dirty="0" smtClean="0">
              <a:latin typeface="+mj-lt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62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1054905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WSPARCIA NIE OTRZYMAJĄ</a:t>
            </a:r>
            <a:endParaRPr lang="pl-PL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79512" y="2348880"/>
            <a:ext cx="8712968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23528" y="1822686"/>
            <a:ext cx="8712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projekty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polegające na udoskonaleniu/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zmianie sposobu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oferowania/ sprzedaży produktów uprzednio oferowanych przez wnioskodawcę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, zmianie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/ rozszerzeniu kanału dystrybucji uprzednio oferowanych produktów,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zmianie/rozszerzeniu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rynków zbytu dla uprzednio oferowanych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produktów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projekty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których celem realizacji jest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najem, użyczenie, dzierżawa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, oddanie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 użytkowanie oraz przekazanie w jakiejkolwiek innej formie infrastruktury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nabytej lub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wytworzonej w ramach projektu. Infrastruktura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powstała w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wyniku realizacji projektu winna być wykorzystywana wyłącznie przez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beneficjenta pomocy</a:t>
            </a:r>
          </a:p>
        </p:txBody>
      </p:sp>
    </p:spTree>
    <p:extLst>
      <p:ext uri="{BB962C8B-B14F-4D97-AF65-F5344CB8AC3E}">
        <p14:creationId xmlns:p14="http://schemas.microsoft.com/office/powerpoint/2010/main" val="334965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1054905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WSPARCIA NIE OTRZYMAJĄ</a:t>
            </a:r>
            <a:endParaRPr lang="pl-PL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79512" y="2348880"/>
            <a:ext cx="8712968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2708920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przedsiębiorstwa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realizujące przedsięwzięcie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prowadzące wyłącznie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do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zwiększenia zdolności </a:t>
            </a:r>
            <a:r>
              <a:rPr lang="pl-PL" sz="2000" b="1" dirty="0" smtClean="0">
                <a:solidFill>
                  <a:schemeClr val="tx2">
                    <a:lumMod val="50000"/>
                  </a:schemeClr>
                </a:solidFill>
              </a:rPr>
              <a:t>produkcyjnych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ponadto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, zgodnie z § 6 ust. 3 Rozporządzenia </a:t>
            </a:r>
            <a:r>
              <a:rPr lang="pl-PL" sz="2000" dirty="0" err="1">
                <a:solidFill>
                  <a:schemeClr val="tx2">
                    <a:lumMod val="50000"/>
                  </a:schemeClr>
                </a:solidFill>
              </a:rPr>
              <a:t>MIiR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, pomoc nie może być udzielana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na inwestycję 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prowadzącą wyłącznie do odtworzenia zdolności 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</a:rPr>
              <a:t>produkcyjnych</a:t>
            </a:r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71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1054905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WYKLUCZENIA</a:t>
            </a:r>
            <a:endParaRPr lang="pl-PL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0"/>
            <a:ext cx="9144000" cy="9144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79512" y="2348880"/>
            <a:ext cx="8712968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1822686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Wsparcia </a:t>
            </a:r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nie otrzymają projekty realizowane w zakresie: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ochrony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zdrowia,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wytwarzania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energii, jej dystrybucji i infrastruktury z nią związanej,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gospodarki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odpadami,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infrastruktury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uzdrowiskowej, </a:t>
            </a:r>
            <a:r>
              <a:rPr lang="pl-PL" dirty="0" err="1">
                <a:solidFill>
                  <a:schemeClr val="tx2">
                    <a:lumMod val="50000"/>
                  </a:schemeClr>
                </a:solidFill>
              </a:rPr>
              <a:t>turystyczno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 - rekreacyjnej realizowanej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przez przedsiębiorców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świadczących kompleksowe usługi sanatoryjne/uzdrowiskowe,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opieki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nad dziećmi w wieku do lat 3 oraz pomocy społecznej realizowane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przez podmioty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, o których mowa w ustawie z dnia 24 kwietnia 2003 r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. o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działalności pożytku publicznego i o wolontariacie (np. żłobki,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żłobki przyzakładowe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, kluby dziecięce, oddziały żłobkowe, domy pomocy społecznej,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domy seniora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infrastruktury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instytucji opiekuńczo – pobytowych,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rozwoju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sieci szerokopasmowych.</a:t>
            </a:r>
            <a:endParaRPr lang="pl-PL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81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77"/>
            <a:ext cx="9144000" cy="914400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0" y="987977"/>
            <a:ext cx="9144000" cy="7829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/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Przykłady projektów które uzyskały dofinansowanie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3780"/>
            <a:ext cx="9144001" cy="9331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-1" y="2276872"/>
            <a:ext cx="91440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„Wprowadzenie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nowej usługi w skali firmy dzięki zakupowi koparki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kołowej”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„Wzrost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konkurencyjności poprzez wyposażenie warsztatu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samochodowego”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„Zakup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montaż myjni samochodowej, bezdotykowej, trzy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stanowiskowej”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„Rozwój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spółki poprzez zakup urządzeń do produkcji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pelletu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„Wzrost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konkurencyjności firmy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dzięki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inwestycji w nowe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maszyny”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„Poszerzenie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oferty firmy o nowe innowacyjne usługi w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branży motoryzacyjnej”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6668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indent="0" algn="just">
          <a:buFont typeface="Arial" charset="0"/>
          <a:buNone/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18990</TotalTime>
  <Words>1238</Words>
  <Application>Microsoft Office PowerPoint</Application>
  <PresentationFormat>Pokaz na ekranie (4:3)</PresentationFormat>
  <Paragraphs>123</Paragraphs>
  <Slides>24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Franklin Gothic Demi Cond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Środa z Funduszami dla osób zamierzających założyć działalność gospodarczą</dc:title>
  <dc:creator>e.kloc</dc:creator>
  <cp:lastModifiedBy>Grzegorz Nestorowicz</cp:lastModifiedBy>
  <cp:revision>1279</cp:revision>
  <cp:lastPrinted>2018-10-10T13:15:57Z</cp:lastPrinted>
  <dcterms:created xsi:type="dcterms:W3CDTF">2014-09-18T12:40:22Z</dcterms:created>
  <dcterms:modified xsi:type="dcterms:W3CDTF">2019-04-05T06:46:38Z</dcterms:modified>
</cp:coreProperties>
</file>