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57" d="100"/>
          <a:sy n="57" d="100"/>
        </p:scale>
        <p:origin x="-69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zozow.praca.gov.p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03152" y="481404"/>
            <a:ext cx="8915399" cy="2262781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 smtClean="0"/>
              <a:t>Aktywizacja osób bezrobotnych</a:t>
            </a:r>
            <a:br>
              <a:rPr lang="pl-PL" sz="3600" dirty="0" smtClean="0"/>
            </a:br>
            <a:r>
              <a:rPr lang="pl-PL" sz="3600" dirty="0" smtClean="0"/>
              <a:t>w 2019 roku</a:t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Instrumenty wspierania przedsiębiorczości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pl-PL" dirty="0" smtClean="0"/>
              <a:t>Powiatowy Urząd Pracy </a:t>
            </a:r>
          </a:p>
          <a:p>
            <a:pPr algn="ctr"/>
            <a:r>
              <a:rPr lang="pl-PL" dirty="0"/>
              <a:t>w</a:t>
            </a:r>
            <a:r>
              <a:rPr lang="pl-PL" dirty="0" smtClean="0"/>
              <a:t> Brzozowie</a:t>
            </a:r>
          </a:p>
          <a:p>
            <a:pPr algn="ctr"/>
            <a:r>
              <a:rPr lang="pl-PL" dirty="0"/>
              <a:t>u</a:t>
            </a:r>
            <a:r>
              <a:rPr lang="pl-PL" dirty="0" smtClean="0"/>
              <a:t>l. Rynek 9, tel. 134342137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242809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Barometr zawodów 2019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Powiat Brzozowski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2211185"/>
            <a:ext cx="8915400" cy="40399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rostokąt 4"/>
          <p:cNvSpPr/>
          <p:nvPr/>
        </p:nvSpPr>
        <p:spPr>
          <a:xfrm flipH="1" flipV="1">
            <a:off x="-665019" y="1047403"/>
            <a:ext cx="83128" cy="1089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Barometr zawodów 2019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Powiat Brzozowski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/>
              <a:t>Powiatowy Urząd Pracy</a:t>
            </a:r>
            <a:br>
              <a:rPr lang="pl-PL" sz="1800" dirty="0" smtClean="0"/>
            </a:br>
            <a:r>
              <a:rPr lang="pl-PL" sz="1800" dirty="0" smtClean="0"/>
              <a:t>w Brzozowie</a:t>
            </a:r>
            <a:br>
              <a:rPr lang="pl-PL" sz="1800" dirty="0" smtClean="0"/>
            </a:br>
            <a:r>
              <a:rPr lang="pl-PL" sz="1800" dirty="0" smtClean="0"/>
              <a:t>ul. Rynek 9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dirty="0" smtClean="0"/>
              <a:t>Maksymalna wysokość przyznanych środków w ramach </a:t>
            </a:r>
          </a:p>
          <a:p>
            <a:pPr algn="ctr"/>
            <a:r>
              <a:rPr lang="pl-PL" dirty="0" smtClean="0"/>
              <a:t>kształcenie ustawicznego</a:t>
            </a:r>
          </a:p>
          <a:p>
            <a:endParaRPr lang="pl-PL" dirty="0" smtClean="0"/>
          </a:p>
          <a:p>
            <a:pPr algn="just"/>
            <a:r>
              <a:rPr lang="pl-PL" dirty="0" smtClean="0"/>
              <a:t>- 100% kosztów kształcenia, nie więcej jednak niż 150% przeciętnego wynagrodzenia (dane z II kw. roku poprzedniego, tj. 6.870,30 zł.)na jednego pracownika (podmioty zatrudniające do 9 pracowników),</a:t>
            </a:r>
          </a:p>
          <a:p>
            <a:pPr algn="just"/>
            <a:r>
              <a:rPr lang="pl-PL" dirty="0" smtClean="0"/>
              <a:t>- 80% kosztów kształcenia, nie więcej jednak niż 150% przeciętnego wynagrodzenia (dane z III kw. roku poprzedniego, tj. 6.870.30 zł.)na jednego pracownika (podmioty zatrudniające 10 i więcej pracowników.</a:t>
            </a:r>
          </a:p>
          <a:p>
            <a:pPr algn="just"/>
            <a:r>
              <a:rPr lang="pl-PL" dirty="0" smtClean="0"/>
              <a:t>Do wyliczenia 20% wkładu własnego Pracodawcy uwzględnia się wyłącznie koszty samego kształcenia ustawicznego.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/>
              <a:t>Powiatowy Urząd Pracy</a:t>
            </a:r>
            <a:br>
              <a:rPr lang="pl-PL" sz="1800" dirty="0" smtClean="0"/>
            </a:br>
            <a:r>
              <a:rPr lang="pl-PL" sz="1800" dirty="0" smtClean="0"/>
              <a:t>w Brzozowie</a:t>
            </a:r>
            <a:br>
              <a:rPr lang="pl-PL" sz="1800" dirty="0" smtClean="0"/>
            </a:br>
            <a:r>
              <a:rPr lang="pl-PL" sz="1800" dirty="0" smtClean="0"/>
              <a:t>ul. </a:t>
            </a:r>
            <a:r>
              <a:rPr lang="pl-PL" sz="1800" smtClean="0"/>
              <a:t>Rynek 9</a:t>
            </a:r>
            <a:endParaRPr lang="pl-PL" sz="180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Szczegółowe informacje dostępne na stronie Powiatowego Urzędu Pracy</a:t>
            </a:r>
          </a:p>
          <a:p>
            <a:r>
              <a:rPr lang="pl-PL" dirty="0" err="1" smtClean="0">
                <a:hlinkClick r:id="rId2"/>
              </a:rPr>
              <a:t>www.brzozow.praca.gov.pl</a:t>
            </a:r>
            <a:endParaRPr lang="pl-PL" dirty="0" smtClean="0"/>
          </a:p>
          <a:p>
            <a:r>
              <a:rPr lang="pl-PL" dirty="0" smtClean="0"/>
              <a:t>Tel. 134343237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/>
              <a:t>Powiatowy Urząd Pracy </a:t>
            </a:r>
            <a:br>
              <a:rPr lang="pl-PL" sz="1800" dirty="0" smtClean="0"/>
            </a:br>
            <a:r>
              <a:rPr lang="pl-PL" sz="1800" dirty="0" smtClean="0"/>
              <a:t>w Brzozowie</a:t>
            </a:r>
            <a:br>
              <a:rPr lang="pl-PL" sz="1800" dirty="0" smtClean="0"/>
            </a:br>
            <a:r>
              <a:rPr lang="pl-PL" sz="1800" dirty="0" smtClean="0"/>
              <a:t>ul. Rynek 9, tel. 134342137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57692" y="1990476"/>
            <a:ext cx="8915400" cy="482379"/>
          </a:xfrm>
        </p:spPr>
        <p:txBody>
          <a:bodyPr/>
          <a:lstStyle/>
          <a:p>
            <a:pPr marL="0" indent="0" algn="ctr">
              <a:buNone/>
            </a:pPr>
            <a:r>
              <a:rPr lang="pl-PL" b="1" i="1" dirty="0"/>
              <a:t>Struktura zarejestrowanych bezrobotnych z podziałem na gminy</a:t>
            </a:r>
            <a:endParaRPr lang="pl-PL" dirty="0"/>
          </a:p>
          <a:p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49014943"/>
              </p:ext>
            </p:extLst>
          </p:nvPr>
        </p:nvGraphicFramePr>
        <p:xfrm>
          <a:off x="2258171" y="2631880"/>
          <a:ext cx="8189844" cy="3715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5509">
                  <a:extLst>
                    <a:ext uri="{9D8B030D-6E8A-4147-A177-3AD203B41FA5}">
                      <a16:colId xmlns="" xmlns:a16="http://schemas.microsoft.com/office/drawing/2014/main" val="2122507259"/>
                    </a:ext>
                  </a:extLst>
                </a:gridCol>
                <a:gridCol w="1513869">
                  <a:extLst>
                    <a:ext uri="{9D8B030D-6E8A-4147-A177-3AD203B41FA5}">
                      <a16:colId xmlns="" xmlns:a16="http://schemas.microsoft.com/office/drawing/2014/main" val="1397474842"/>
                    </a:ext>
                  </a:extLst>
                </a:gridCol>
                <a:gridCol w="963283">
                  <a:extLst>
                    <a:ext uri="{9D8B030D-6E8A-4147-A177-3AD203B41FA5}">
                      <a16:colId xmlns="" xmlns:a16="http://schemas.microsoft.com/office/drawing/2014/main" val="3294974093"/>
                    </a:ext>
                  </a:extLst>
                </a:gridCol>
                <a:gridCol w="1239061">
                  <a:extLst>
                    <a:ext uri="{9D8B030D-6E8A-4147-A177-3AD203B41FA5}">
                      <a16:colId xmlns="" xmlns:a16="http://schemas.microsoft.com/office/drawing/2014/main" val="3424809233"/>
                    </a:ext>
                  </a:extLst>
                </a:gridCol>
                <a:gridCol w="1239061">
                  <a:extLst>
                    <a:ext uri="{9D8B030D-6E8A-4147-A177-3AD203B41FA5}">
                      <a16:colId xmlns="" xmlns:a16="http://schemas.microsoft.com/office/drawing/2014/main" val="358699447"/>
                    </a:ext>
                  </a:extLst>
                </a:gridCol>
                <a:gridCol w="1239061">
                  <a:extLst>
                    <a:ext uri="{9D8B030D-6E8A-4147-A177-3AD203B41FA5}">
                      <a16:colId xmlns="" xmlns:a16="http://schemas.microsoft.com/office/drawing/2014/main" val="2696809471"/>
                    </a:ext>
                  </a:extLst>
                </a:gridCol>
              </a:tblGrid>
              <a:tr h="8101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</a:rPr>
                        <a:t>Wyszczególnienie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</a:rPr>
                        <a:t>Liczba bezrobotnych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</a:rPr>
                        <a:t>kobiety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</a:rPr>
                        <a:t>Mężczyźni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</a:rPr>
                        <a:t>z prawem do zasiłku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</a:rPr>
                        <a:t>bez prawa do zasiłku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54607911"/>
                  </a:ext>
                </a:extLst>
              </a:tr>
              <a:tr h="257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kern="0" dirty="0">
                          <a:solidFill>
                            <a:schemeClr val="bg1"/>
                          </a:solidFill>
                          <a:effectLst/>
                        </a:rPr>
                        <a:t>Miasto Brzozów</a:t>
                      </a:r>
                      <a:endParaRPr lang="pl-PL" sz="1400" b="1" kern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387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185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202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78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309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2499751955"/>
                  </a:ext>
                </a:extLst>
              </a:tr>
              <a:tr h="257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</a:rPr>
                        <a:t>Gmina Brzozów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1331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703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628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270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1061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2812320569"/>
                  </a:ext>
                </a:extLst>
              </a:tr>
              <a:tr h="533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</a:rPr>
                        <a:t>Gmina Domaradz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464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282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182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93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371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4276907584"/>
                  </a:ext>
                </a:extLst>
              </a:tr>
              <a:tr h="257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</a:rPr>
                        <a:t>Gmina Dydnia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592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342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250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97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495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90628732"/>
                  </a:ext>
                </a:extLst>
              </a:tr>
              <a:tr h="257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</a:rPr>
                        <a:t>Gmina Haczów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477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273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204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97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380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558734196"/>
                  </a:ext>
                </a:extLst>
              </a:tr>
              <a:tr h="533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</a:rPr>
                        <a:t>Gmina Jasienica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530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269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261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118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412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2155585765"/>
                  </a:ext>
                </a:extLst>
              </a:tr>
              <a:tr h="533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</a:rPr>
                        <a:t>Gmina Nozdrzec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499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268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231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84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415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328560465"/>
                  </a:ext>
                </a:extLst>
              </a:tr>
              <a:tr h="257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</a:rPr>
                        <a:t>Razem: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4280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2322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1958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837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3443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2392914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32829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/>
              <a:t>Powiatowy Urząd Pracy </a:t>
            </a:r>
            <a:br>
              <a:rPr lang="pl-PL" sz="1800" dirty="0" smtClean="0"/>
            </a:br>
            <a:r>
              <a:rPr lang="pl-PL" sz="1800" dirty="0" smtClean="0"/>
              <a:t>w Brzozowie</a:t>
            </a:r>
            <a:br>
              <a:rPr lang="pl-PL" sz="1800" dirty="0" smtClean="0"/>
            </a:br>
            <a:r>
              <a:rPr lang="pl-PL" sz="1800" dirty="0" smtClean="0"/>
              <a:t>ul. Rynek 9, tel. 134342137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92925" y="1905000"/>
            <a:ext cx="8502858" cy="426720"/>
          </a:xfrm>
        </p:spPr>
        <p:txBody>
          <a:bodyPr/>
          <a:lstStyle/>
          <a:p>
            <a:pPr marL="0" indent="0" algn="ctr">
              <a:buNone/>
            </a:pPr>
            <a:r>
              <a:rPr lang="pl-PL" b="1" i="1" dirty="0"/>
              <a:t>Osoby bezrobotne w szczególnej sytuacji na rynku pracy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0226155"/>
              </p:ext>
            </p:extLst>
          </p:nvPr>
        </p:nvGraphicFramePr>
        <p:xfrm>
          <a:off x="2703440" y="2441050"/>
          <a:ext cx="7887696" cy="41094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1496">
                  <a:extLst>
                    <a:ext uri="{9D8B030D-6E8A-4147-A177-3AD203B41FA5}">
                      <a16:colId xmlns="" xmlns:a16="http://schemas.microsoft.com/office/drawing/2014/main" val="739698128"/>
                    </a:ext>
                  </a:extLst>
                </a:gridCol>
                <a:gridCol w="1971496">
                  <a:extLst>
                    <a:ext uri="{9D8B030D-6E8A-4147-A177-3AD203B41FA5}">
                      <a16:colId xmlns="" xmlns:a16="http://schemas.microsoft.com/office/drawing/2014/main" val="1873471982"/>
                    </a:ext>
                  </a:extLst>
                </a:gridCol>
                <a:gridCol w="1972352">
                  <a:extLst>
                    <a:ext uri="{9D8B030D-6E8A-4147-A177-3AD203B41FA5}">
                      <a16:colId xmlns="" xmlns:a16="http://schemas.microsoft.com/office/drawing/2014/main" val="2379856805"/>
                    </a:ext>
                  </a:extLst>
                </a:gridCol>
                <a:gridCol w="1972352">
                  <a:extLst>
                    <a:ext uri="{9D8B030D-6E8A-4147-A177-3AD203B41FA5}">
                      <a16:colId xmlns="" xmlns:a16="http://schemas.microsoft.com/office/drawing/2014/main" val="2380707205"/>
                    </a:ext>
                  </a:extLst>
                </a:gridCol>
              </a:tblGrid>
              <a:tr h="4782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Wyszczególnienie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Liczba bezrobotnych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Kobiety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Mężczyźni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80917855"/>
                  </a:ext>
                </a:extLst>
              </a:tr>
              <a:tr h="725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Zarejestrowani bezrobotni do 30 roku życia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160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103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57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589300619"/>
                  </a:ext>
                </a:extLst>
              </a:tr>
              <a:tr h="725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Zarejestrowani w tym do 25 roku życia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78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41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37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04082924"/>
                  </a:ext>
                </a:extLst>
              </a:tr>
              <a:tr h="442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kern="0">
                          <a:effectLst/>
                        </a:rPr>
                        <a:t>powyżej 50 roku życia</a:t>
                      </a:r>
                      <a:endParaRPr lang="pl-PL" sz="1400" b="1" ker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163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75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88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409652835"/>
                  </a:ext>
                </a:extLst>
              </a:tr>
              <a:tr h="4782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Długotrwale bezrobotni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395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263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132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013340769"/>
                  </a:ext>
                </a:extLst>
              </a:tr>
              <a:tr h="973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Osoby w okresie</a:t>
                      </a:r>
                      <a:endParaRPr lang="pl-PL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 do 12 miesięcy od dnia ukończenia nauki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23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13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10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274716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57616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/>
              <a:t>Powiatowy Urząd Pracy </a:t>
            </a:r>
            <a:br>
              <a:rPr lang="pl-PL" sz="1800" dirty="0" smtClean="0"/>
            </a:br>
            <a:r>
              <a:rPr lang="pl-PL" sz="1800" dirty="0" smtClean="0"/>
              <a:t>w Brzozowie</a:t>
            </a:r>
            <a:br>
              <a:rPr lang="pl-PL" sz="1800" dirty="0" smtClean="0"/>
            </a:br>
            <a:r>
              <a:rPr lang="pl-PL" sz="1800" dirty="0" smtClean="0"/>
              <a:t>ul. Rynek 9, tel. 134342137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82379"/>
          </a:xfrm>
        </p:spPr>
        <p:txBody>
          <a:bodyPr/>
          <a:lstStyle/>
          <a:p>
            <a:pPr marL="0" indent="0" algn="ctr">
              <a:buNone/>
            </a:pPr>
            <a:r>
              <a:rPr lang="pl-PL" b="1" i="1" dirty="0"/>
              <a:t>Struktura bezrobotnych wg wykształcenia i płci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7615459"/>
              </p:ext>
            </p:extLst>
          </p:nvPr>
        </p:nvGraphicFramePr>
        <p:xfrm>
          <a:off x="2512611" y="2698160"/>
          <a:ext cx="7855890" cy="37831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3546">
                  <a:extLst>
                    <a:ext uri="{9D8B030D-6E8A-4147-A177-3AD203B41FA5}">
                      <a16:colId xmlns="" xmlns:a16="http://schemas.microsoft.com/office/drawing/2014/main" val="648862363"/>
                    </a:ext>
                  </a:extLst>
                </a:gridCol>
                <a:gridCol w="1963546">
                  <a:extLst>
                    <a:ext uri="{9D8B030D-6E8A-4147-A177-3AD203B41FA5}">
                      <a16:colId xmlns="" xmlns:a16="http://schemas.microsoft.com/office/drawing/2014/main" val="1452490275"/>
                    </a:ext>
                  </a:extLst>
                </a:gridCol>
                <a:gridCol w="1964399">
                  <a:extLst>
                    <a:ext uri="{9D8B030D-6E8A-4147-A177-3AD203B41FA5}">
                      <a16:colId xmlns="" xmlns:a16="http://schemas.microsoft.com/office/drawing/2014/main" val="1581186616"/>
                    </a:ext>
                  </a:extLst>
                </a:gridCol>
                <a:gridCol w="1964399">
                  <a:extLst>
                    <a:ext uri="{9D8B030D-6E8A-4147-A177-3AD203B41FA5}">
                      <a16:colId xmlns="" xmlns:a16="http://schemas.microsoft.com/office/drawing/2014/main" val="2162287175"/>
                    </a:ext>
                  </a:extLst>
                </a:gridCol>
              </a:tblGrid>
              <a:tr h="540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Wyszczególnienie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Liczba bezrobotnych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Kobiety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Mężczyźni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701873320"/>
                  </a:ext>
                </a:extLst>
              </a:tr>
              <a:tr h="2603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Wyższe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46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43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527281905"/>
                  </a:ext>
                </a:extLst>
              </a:tr>
              <a:tr h="8199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Policealne i średnie zawodowe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160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111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49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916695112"/>
                  </a:ext>
                </a:extLst>
              </a:tr>
              <a:tr h="8199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Średnie ogólnokształcące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26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18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8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50526424"/>
                  </a:ext>
                </a:extLst>
              </a:tr>
              <a:tr h="540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Zasadnicze zawodowe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200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95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105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285988704"/>
                  </a:ext>
                </a:extLst>
              </a:tr>
              <a:tr h="5411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Gimnazjalne i poniżej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160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75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15595" algn="l"/>
                        </a:tabLst>
                      </a:pPr>
                      <a:r>
                        <a:rPr lang="pl-PL" sz="1600" dirty="0">
                          <a:effectLst/>
                        </a:rPr>
                        <a:t>85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340388820"/>
                  </a:ext>
                </a:extLst>
              </a:tr>
              <a:tr h="2603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Ogółem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592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342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250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978660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41090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/>
              <a:t>Powiatowy Urząd Pracy </a:t>
            </a:r>
            <a:br>
              <a:rPr lang="pl-PL" sz="1800" dirty="0" smtClean="0"/>
            </a:br>
            <a:r>
              <a:rPr lang="pl-PL" sz="1800" dirty="0" smtClean="0"/>
              <a:t>w Brzozowie</a:t>
            </a:r>
            <a:br>
              <a:rPr lang="pl-PL" sz="1800" dirty="0" smtClean="0"/>
            </a:br>
            <a:r>
              <a:rPr lang="pl-PL" sz="1800" dirty="0" smtClean="0"/>
              <a:t>ul. Rynek 9, tel. 134342137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34463"/>
          </a:xfrm>
        </p:spPr>
        <p:txBody>
          <a:bodyPr/>
          <a:lstStyle/>
          <a:p>
            <a:r>
              <a:rPr lang="pl-PL" sz="2000" dirty="0"/>
              <a:t>Źródła pozyskanych środków finansowych na aktywizację osób bezrobotnych w 2019 roku:</a:t>
            </a:r>
          </a:p>
          <a:p>
            <a:r>
              <a:rPr lang="pl-PL" dirty="0"/>
              <a:t>- algorytm                                                          </a:t>
            </a:r>
            <a:r>
              <a:rPr lang="pl-PL" dirty="0" smtClean="0"/>
              <a:t>		         </a:t>
            </a:r>
            <a:r>
              <a:rPr lang="pl-PL" dirty="0"/>
              <a:t>- 3,3 mln zł.</a:t>
            </a:r>
          </a:p>
          <a:p>
            <a:r>
              <a:rPr lang="pl-PL" dirty="0"/>
              <a:t>- środki Unii Europejskiej:</a:t>
            </a:r>
          </a:p>
          <a:p>
            <a:r>
              <a:rPr lang="pl-PL" dirty="0"/>
              <a:t>   a) Program Operacyjny Wiedza Edukacja </a:t>
            </a:r>
            <a:r>
              <a:rPr lang="pl-PL" dirty="0" smtClean="0"/>
              <a:t>Rozwój        </a:t>
            </a:r>
            <a:r>
              <a:rPr lang="pl-PL" dirty="0"/>
              <a:t>- 3,7 mln zł. </a:t>
            </a:r>
          </a:p>
          <a:p>
            <a:r>
              <a:rPr lang="pl-PL" dirty="0"/>
              <a:t>   b) Regionalny Program Operacyjny                         </a:t>
            </a:r>
            <a:r>
              <a:rPr lang="pl-PL" dirty="0" smtClean="0"/>
              <a:t>       </a:t>
            </a:r>
            <a:r>
              <a:rPr lang="pl-PL" dirty="0"/>
              <a:t>- 1,8 mln zł. </a:t>
            </a:r>
          </a:p>
          <a:p>
            <a:r>
              <a:rPr lang="pl-PL" dirty="0"/>
              <a:t>- projekt konkursowy                                                   </a:t>
            </a:r>
            <a:r>
              <a:rPr lang="pl-PL" dirty="0" smtClean="0"/>
              <a:t>          - </a:t>
            </a:r>
            <a:r>
              <a:rPr lang="pl-PL" dirty="0"/>
              <a:t>1,1 mln zł.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80193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/>
              <a:t>Powiatowy Urząd Pracy </a:t>
            </a:r>
            <a:br>
              <a:rPr lang="pl-PL" sz="1800" dirty="0"/>
            </a:br>
            <a:r>
              <a:rPr lang="pl-PL" sz="1800" dirty="0"/>
              <a:t>w Brzozowie</a:t>
            </a:r>
            <a:br>
              <a:rPr lang="pl-PL" sz="1800" dirty="0"/>
            </a:br>
            <a:r>
              <a:rPr lang="pl-PL" sz="1800" dirty="0"/>
              <a:t>ul. Rynek 9, tel. 134342137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Plan wydatków środków FP na aktywizację osób bezrobotnych w 2019 roku:</a:t>
            </a:r>
          </a:p>
          <a:p>
            <a:r>
              <a:rPr lang="pl-PL" dirty="0"/>
              <a:t>Prace interwencyjne				- 232 osoby	- 1 300 tys. zł.</a:t>
            </a:r>
          </a:p>
          <a:p>
            <a:r>
              <a:rPr lang="pl-PL" dirty="0"/>
              <a:t>Roboty publiczne					- 100 osób	- 1 100 tys. zł.</a:t>
            </a:r>
          </a:p>
          <a:p>
            <a:r>
              <a:rPr lang="pl-PL" dirty="0"/>
              <a:t>Prace społ. – użyteczne			</a:t>
            </a:r>
            <a:r>
              <a:rPr lang="pl-PL" dirty="0" smtClean="0"/>
              <a:t>-  </a:t>
            </a:r>
            <a:r>
              <a:rPr lang="pl-PL" dirty="0"/>
              <a:t>15  osób	-      20 tys. zł.</a:t>
            </a:r>
          </a:p>
          <a:p>
            <a:r>
              <a:rPr lang="pl-PL" dirty="0"/>
              <a:t>Bon zasiedleniowy				</a:t>
            </a:r>
            <a:r>
              <a:rPr lang="pl-PL" dirty="0" smtClean="0"/>
              <a:t>- </a:t>
            </a:r>
            <a:r>
              <a:rPr lang="pl-PL" dirty="0"/>
              <a:t>74 osoby	-    592 tys. zł.</a:t>
            </a:r>
          </a:p>
          <a:p>
            <a:r>
              <a:rPr lang="pl-PL" dirty="0"/>
              <a:t>Staże							</a:t>
            </a:r>
            <a:r>
              <a:rPr lang="pl-PL" dirty="0" smtClean="0"/>
              <a:t>- </a:t>
            </a:r>
            <a:r>
              <a:rPr lang="pl-PL" dirty="0"/>
              <a:t>531 osób	- 3 870 tys. zł.</a:t>
            </a:r>
          </a:p>
          <a:p>
            <a:r>
              <a:rPr lang="pl-PL" dirty="0"/>
              <a:t>Dotacje							-  64 osoby	- 1 400 tys. zł.</a:t>
            </a:r>
          </a:p>
          <a:p>
            <a:r>
              <a:rPr lang="pl-PL" dirty="0"/>
              <a:t>Doposażenie stanowisk pracy		-  66 osób	- 1 400 tys. zł.</a:t>
            </a:r>
          </a:p>
          <a:p>
            <a:r>
              <a:rPr lang="pl-PL" dirty="0"/>
              <a:t>Szkolenia							- </a:t>
            </a:r>
            <a:r>
              <a:rPr lang="pl-PL" dirty="0" smtClean="0"/>
              <a:t> 35 </a:t>
            </a:r>
            <a:r>
              <a:rPr lang="pl-PL" dirty="0"/>
              <a:t>osób	-    218 tys. zł.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174578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/>
              <a:t>Powiatowy Urząd Pracy </a:t>
            </a:r>
            <a:br>
              <a:rPr lang="pl-PL" sz="1800" dirty="0"/>
            </a:br>
            <a:r>
              <a:rPr lang="pl-PL" sz="1800" dirty="0"/>
              <a:t>w Brzozowie</a:t>
            </a:r>
            <a:br>
              <a:rPr lang="pl-PL" sz="1800" dirty="0"/>
            </a:br>
            <a:r>
              <a:rPr lang="pl-PL" sz="1800" dirty="0"/>
              <a:t>ul. Rynek 9, tel. 134342137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Stawki refundacji i koszty organizacji poszczególnych form aktywizacji w 2019 roku:</a:t>
            </a:r>
          </a:p>
          <a:p>
            <a:r>
              <a:rPr lang="pl-PL" dirty="0"/>
              <a:t>- doposażenie stanowiska pracy				- 22 tys. zł</a:t>
            </a:r>
          </a:p>
          <a:p>
            <a:r>
              <a:rPr lang="pl-PL" dirty="0"/>
              <a:t>-środki na podjęcie działalności gospodarczej	- 22 tys. zł.</a:t>
            </a:r>
          </a:p>
          <a:p>
            <a:r>
              <a:rPr lang="pl-PL" dirty="0"/>
              <a:t>- prace interwencyjne						- ok.997 zł/m-c x 6 m-</a:t>
            </a:r>
            <a:r>
              <a:rPr lang="pl-PL" dirty="0" err="1"/>
              <a:t>cy</a:t>
            </a:r>
            <a:endParaRPr lang="pl-PL" dirty="0"/>
          </a:p>
          <a:p>
            <a:r>
              <a:rPr lang="pl-PL" dirty="0"/>
              <a:t>- staże								</a:t>
            </a:r>
            <a:r>
              <a:rPr lang="pl-PL" dirty="0" smtClean="0"/>
              <a:t>	</a:t>
            </a:r>
            <a:r>
              <a:rPr lang="pl-PL" dirty="0"/>
              <a:t>	- 1.017,40 brutto/925,83 netto</a:t>
            </a:r>
          </a:p>
          <a:p>
            <a:r>
              <a:rPr lang="pl-PL" dirty="0"/>
              <a:t>- bon zasiedleniowy					</a:t>
            </a:r>
            <a:r>
              <a:rPr lang="pl-PL" dirty="0" smtClean="0"/>
              <a:t>	</a:t>
            </a:r>
            <a:r>
              <a:rPr lang="pl-PL" dirty="0"/>
              <a:t>	-  8 tys. zł.</a:t>
            </a:r>
          </a:p>
          <a:p>
            <a:r>
              <a:rPr lang="pl-PL" dirty="0"/>
              <a:t>- szkolenia/ bon szkoleniowy			</a:t>
            </a:r>
            <a:r>
              <a:rPr lang="pl-PL" dirty="0" smtClean="0"/>
              <a:t>	</a:t>
            </a:r>
            <a:r>
              <a:rPr lang="pl-PL" dirty="0"/>
              <a:t>	-  6 tys./4,2 tys. zł.</a:t>
            </a:r>
          </a:p>
          <a:p>
            <a:r>
              <a:rPr lang="pl-PL" dirty="0"/>
              <a:t>- roboty publiczne							- 1,8 tys. zł./m-c x 6 m-</a:t>
            </a:r>
            <a:r>
              <a:rPr lang="pl-PL" dirty="0" err="1"/>
              <a:t>cy</a:t>
            </a:r>
            <a:endParaRPr lang="pl-PL" dirty="0"/>
          </a:p>
          <a:p>
            <a:r>
              <a:rPr lang="pl-PL" dirty="0" smtClean="0"/>
              <a:t>- Krajowy Fundusz Szkoleniowy				- do 6,8 tys. zł </a:t>
            </a:r>
            <a:r>
              <a:rPr lang="pl-PL" smtClean="0"/>
              <a:t>na pracownika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528963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dirty="0" smtClean="0"/>
              <a:t>Krajowy Fundusz Szkoleniowy</a:t>
            </a:r>
            <a:br>
              <a:rPr lang="pl-PL" sz="2000" dirty="0" smtClean="0"/>
            </a:br>
            <a:r>
              <a:rPr lang="pl-PL" sz="2000" dirty="0" smtClean="0"/>
              <a:t>w Powiecie Brzozowskim</a:t>
            </a:r>
            <a:br>
              <a:rPr lang="pl-PL" sz="2000" dirty="0" smtClean="0"/>
            </a:br>
            <a:r>
              <a:rPr lang="pl-PL" sz="2000" dirty="0" smtClean="0"/>
              <a:t>w 2019 roku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Priorytety Ministra </a:t>
            </a:r>
            <a:r>
              <a:rPr lang="pl-PL" dirty="0" err="1" smtClean="0"/>
              <a:t>RPiPS</a:t>
            </a:r>
            <a:r>
              <a:rPr lang="pl-PL" dirty="0" smtClean="0"/>
              <a:t> wydatkowania środków z KFS w 2019 roku:</a:t>
            </a:r>
          </a:p>
          <a:p>
            <a:endParaRPr lang="pl-PL" dirty="0" smtClean="0"/>
          </a:p>
          <a:p>
            <a:pPr algn="just"/>
            <a:r>
              <a:rPr lang="pl-PL" dirty="0" smtClean="0"/>
              <a:t>- wsparcie kształcenia ustawicznego w zidentyfikowanych w danym powiecie lub województwie zawodach deficytowych,</a:t>
            </a:r>
          </a:p>
          <a:p>
            <a:r>
              <a:rPr lang="pl-PL" dirty="0" smtClean="0"/>
              <a:t>- wsparcie kształcenia ustawicznego osób, które nie posiadają świadectwa dojrzałości,</a:t>
            </a:r>
          </a:p>
          <a:p>
            <a:pPr algn="just"/>
            <a:r>
              <a:rPr lang="pl-PL" dirty="0" smtClean="0"/>
              <a:t>- wsparcie kształcenia ustawicznego pracowników pochodzących z grup zagrożenia ubóstwem lub wykluczeniem społecznym, zatrudnionych w podmiotach posiadających status przedsiębiorstwa społecznego bądź w spółdzielniach socjalnych,</a:t>
            </a:r>
          </a:p>
          <a:p>
            <a:pPr algn="just"/>
            <a:r>
              <a:rPr lang="pl-PL" dirty="0" smtClean="0"/>
              <a:t>- wsparcie kształcenia ustawicznego osób, które mogą udokumentować wykonywanie przez co najmniej 15 lat pracę w szczególnych warunkach lub o szczególnym charakterze, a którym nie przysługuje prawo do emerytury pomostowej,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195777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/>
              <a:t>Powiatowy Urząd Pracy</a:t>
            </a:r>
            <a:br>
              <a:rPr lang="pl-PL" sz="1800" dirty="0" smtClean="0"/>
            </a:br>
            <a:r>
              <a:rPr lang="pl-PL" sz="1800" dirty="0" smtClean="0"/>
              <a:t>w Brzozowie</a:t>
            </a:r>
            <a:br>
              <a:rPr lang="pl-PL" sz="1800" dirty="0" smtClean="0"/>
            </a:br>
            <a:r>
              <a:rPr lang="pl-PL" sz="1800" dirty="0" smtClean="0"/>
              <a:t>ul. Rynek 9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Ciąg dalszy priorytetów 2019 rok</a:t>
            </a:r>
          </a:p>
          <a:p>
            <a:pPr algn="just"/>
            <a:r>
              <a:rPr lang="pl-PL" dirty="0" smtClean="0"/>
              <a:t>- wsparcie kształcenia ustawicznego instruktorów nauki praktycznej zawodu, nauczycieli kształcenia zawodowego oraz pozostałych nauczycieli, o ile kształcenie ustawiczne umożliwi im pozostanie w zatrudnieniu,</a:t>
            </a:r>
          </a:p>
          <a:p>
            <a:pPr algn="just"/>
            <a:r>
              <a:rPr lang="pl-PL" dirty="0" smtClean="0"/>
              <a:t> - wsparcie kształcenia ustawicznego osób po 45 roku życia.</a:t>
            </a:r>
          </a:p>
          <a:p>
            <a:pPr algn="just"/>
            <a:r>
              <a:rPr lang="pl-PL" dirty="0" smtClean="0"/>
              <a:t>Rezerwa:</a:t>
            </a:r>
          </a:p>
          <a:p>
            <a:pPr algn="just"/>
            <a:r>
              <a:rPr lang="pl-PL" dirty="0" smtClean="0"/>
              <a:t>- wsparcie kształcenia pracowników Centrów Integracji Społecznej, Klubów Integracji Społecznej, Warsztatów Terapii Zajęciowej,</a:t>
            </a:r>
          </a:p>
          <a:p>
            <a:pPr algn="just"/>
            <a:r>
              <a:rPr lang="pl-PL" dirty="0" smtClean="0"/>
              <a:t>- wsparcie kształcenia osób z orzeczeniem niepełnosprawności,</a:t>
            </a:r>
          </a:p>
          <a:p>
            <a:pPr algn="just"/>
            <a:r>
              <a:rPr lang="pl-PL" dirty="0" smtClean="0"/>
              <a:t>- wsparcie kształcenia w związku z zastosowaniem nowych technologii.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</TotalTime>
  <Words>553</Words>
  <Application>Microsoft Office PowerPoint</Application>
  <PresentationFormat>Niestandardowy</PresentationFormat>
  <Paragraphs>176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Smuga</vt:lpstr>
      <vt:lpstr>  Aktywizacja osób bezrobotnych w 2019 roku  Instrumenty wspierania przedsiębiorczości</vt:lpstr>
      <vt:lpstr>Powiatowy Urząd Pracy  w Brzozowie ul. Rynek 9, tel. 134342137</vt:lpstr>
      <vt:lpstr>Powiatowy Urząd Pracy  w Brzozowie ul. Rynek 9, tel. 134342137</vt:lpstr>
      <vt:lpstr>Powiatowy Urząd Pracy  w Brzozowie ul. Rynek 9, tel. 134342137</vt:lpstr>
      <vt:lpstr>Powiatowy Urząd Pracy  w Brzozowie ul. Rynek 9, tel. 134342137</vt:lpstr>
      <vt:lpstr>Powiatowy Urząd Pracy  w Brzozowie ul. Rynek 9, tel. 134342137</vt:lpstr>
      <vt:lpstr>Powiatowy Urząd Pracy  w Brzozowie ul. Rynek 9, tel. 134342137</vt:lpstr>
      <vt:lpstr>Krajowy Fundusz Szkoleniowy w Powiecie Brzozowskim w 2019 roku</vt:lpstr>
      <vt:lpstr>Powiatowy Urząd Pracy w Brzozowie ul. Rynek 9</vt:lpstr>
      <vt:lpstr>Barometr zawodów 2019 Powiat Brzozowski</vt:lpstr>
      <vt:lpstr>Powiatowy Urząd Pracy w Brzozowie ul. Rynek 9</vt:lpstr>
      <vt:lpstr>Powiatowy Urząd Pracy w Brzozowie ul. Rynek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Aktywizacja osób bezrobotnych w 2019 roku  Instrumenty wspierania przedsiębiorczości</dc:title>
  <dc:creator>Jozef Kolodziej</dc:creator>
  <cp:lastModifiedBy>470</cp:lastModifiedBy>
  <cp:revision>16</cp:revision>
  <dcterms:created xsi:type="dcterms:W3CDTF">2019-04-01T08:55:48Z</dcterms:created>
  <dcterms:modified xsi:type="dcterms:W3CDTF">2019-04-04T18:37:47Z</dcterms:modified>
</cp:coreProperties>
</file>