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96" r:id="rId4"/>
    <p:sldId id="297" r:id="rId5"/>
    <p:sldId id="299" r:id="rId6"/>
    <p:sldId id="303" r:id="rId7"/>
    <p:sldId id="302" r:id="rId8"/>
    <p:sldId id="304" r:id="rId9"/>
    <p:sldId id="307" r:id="rId10"/>
    <p:sldId id="300" r:id="rId11"/>
    <p:sldId id="305" r:id="rId12"/>
    <p:sldId id="306" r:id="rId13"/>
    <p:sldId id="265" r:id="rId14"/>
  </p:sldIdLst>
  <p:sldSz cx="13004800" cy="9753600"/>
  <p:notesSz cx="6858000" cy="9144000"/>
  <p:embeddedFontLst>
    <p:embeddedFont>
      <p:font typeface="Lato Light" panose="020F0502020204030203" pitchFamily="34" charset="0"/>
      <p:regular r:id="rId16"/>
      <p:italic r:id="rId17"/>
    </p:embeddedFont>
    <p:embeddedFont>
      <p:font typeface="Lato Bold" panose="020F0502020204030203" pitchFamily="34" charset="0"/>
      <p:bold r:id="rId18"/>
    </p:embeddedFont>
  </p:embeddedFontLst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7" autoAdjust="0"/>
    <p:restoredTop sz="94660"/>
  </p:normalViewPr>
  <p:slideViewPr>
    <p:cSldViewPr>
      <p:cViewPr>
        <p:scale>
          <a:sx n="70" d="100"/>
          <a:sy n="70" d="100"/>
        </p:scale>
        <p:origin x="-1842" y="-34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Treść - poziom 1</a:t>
            </a:r>
          </a:p>
          <a:p>
            <a:pPr lvl="1">
              <a:defRPr sz="1800"/>
            </a:pPr>
            <a:r>
              <a:rPr sz="3200"/>
              <a:t>Treść - poziom 2</a:t>
            </a:r>
          </a:p>
          <a:p>
            <a:pPr lvl="2">
              <a:defRPr sz="1800"/>
            </a:pPr>
            <a:r>
              <a:rPr sz="3200"/>
              <a:t>Treść - poziom 3</a:t>
            </a:r>
          </a:p>
          <a:p>
            <a:pPr lvl="3">
              <a:defRPr sz="1800"/>
            </a:pPr>
            <a:r>
              <a:rPr sz="3200"/>
              <a:t>Treść - poziom 4</a:t>
            </a:r>
          </a:p>
          <a:p>
            <a:pPr lvl="4">
              <a:defRPr sz="1800"/>
            </a:pPr>
            <a:r>
              <a:rPr sz="3200"/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środk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Tekst tytułowy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Treść - poziom 1</a:t>
            </a:r>
          </a:p>
          <a:p>
            <a:pPr lvl="1">
              <a:defRPr sz="1800"/>
            </a:pPr>
            <a:r>
              <a:rPr sz="3200"/>
              <a:t>Treść - poziom 2</a:t>
            </a:r>
          </a:p>
          <a:p>
            <a:pPr lvl="2">
              <a:defRPr sz="1800"/>
            </a:pPr>
            <a:r>
              <a:rPr sz="3200"/>
              <a:t>Treść - poziom 3</a:t>
            </a:r>
          </a:p>
          <a:p>
            <a:pPr lvl="3">
              <a:defRPr sz="1800"/>
            </a:pPr>
            <a:r>
              <a:rPr sz="3200"/>
              <a:t>Treść - poziom 4</a:t>
            </a:r>
          </a:p>
          <a:p>
            <a:pPr lvl="4">
              <a:defRPr sz="1800"/>
            </a:pPr>
            <a:r>
              <a:rPr sz="3200"/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Treść - poziom 1</a:t>
            </a:r>
          </a:p>
          <a:p>
            <a:pPr lvl="1">
              <a:defRPr sz="1800"/>
            </a:pPr>
            <a:r>
              <a:rPr sz="3600"/>
              <a:t>Treść - poziom 2</a:t>
            </a:r>
          </a:p>
          <a:p>
            <a:pPr lvl="2">
              <a:defRPr sz="1800"/>
            </a:pPr>
            <a:r>
              <a:rPr sz="3600"/>
              <a:t>Treść - poziom 3</a:t>
            </a:r>
          </a:p>
          <a:p>
            <a:pPr lvl="3">
              <a:defRPr sz="1800"/>
            </a:pPr>
            <a:r>
              <a:rPr sz="3600"/>
              <a:t>Treść - poziom 4</a:t>
            </a:r>
          </a:p>
          <a:p>
            <a:pPr lvl="4">
              <a:defRPr sz="1800"/>
            </a:pPr>
            <a:r>
              <a:rPr sz="3600"/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Treść - poziom 1</a:t>
            </a:r>
          </a:p>
          <a:p>
            <a:pPr lvl="1">
              <a:defRPr sz="1800"/>
            </a:pPr>
            <a:r>
              <a:rPr sz="2800"/>
              <a:t>Treść - poziom 2</a:t>
            </a:r>
          </a:p>
          <a:p>
            <a:pPr lvl="2">
              <a:defRPr sz="1800"/>
            </a:pPr>
            <a:r>
              <a:rPr sz="2800"/>
              <a:t>Treść - poziom 3</a:t>
            </a:r>
          </a:p>
          <a:p>
            <a:pPr lvl="3">
              <a:defRPr sz="1800"/>
            </a:pPr>
            <a:r>
              <a:rPr sz="2800"/>
              <a:t>Treść - poziom 4</a:t>
            </a:r>
          </a:p>
          <a:p>
            <a:pPr lvl="4">
              <a:defRPr sz="1800"/>
            </a:pPr>
            <a:r>
              <a:rPr sz="2800"/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Treść - poziom 1</a:t>
            </a:r>
          </a:p>
          <a:p>
            <a:pPr lvl="1">
              <a:defRPr sz="1800"/>
            </a:pPr>
            <a:r>
              <a:rPr sz="3600"/>
              <a:t>Treść - poziom 2</a:t>
            </a:r>
          </a:p>
          <a:p>
            <a:pPr lvl="2">
              <a:defRPr sz="1800"/>
            </a:pPr>
            <a:r>
              <a:rPr sz="3600"/>
              <a:t>Treść - poziom 3</a:t>
            </a:r>
          </a:p>
          <a:p>
            <a:pPr lvl="3">
              <a:defRPr sz="1800"/>
            </a:pPr>
            <a:r>
              <a:rPr sz="3600"/>
              <a:t>Treść - poziom 4</a:t>
            </a:r>
          </a:p>
          <a:p>
            <a:pPr lvl="4">
              <a:defRPr sz="1800"/>
            </a:pPr>
            <a:r>
              <a:rPr sz="3600"/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Treść - poziom 1</a:t>
            </a:r>
          </a:p>
          <a:p>
            <a:pPr lvl="1">
              <a:defRPr sz="1800"/>
            </a:pPr>
            <a:r>
              <a:rPr sz="3600"/>
              <a:t>Treść - poziom 2</a:t>
            </a:r>
          </a:p>
          <a:p>
            <a:pPr lvl="2">
              <a:defRPr sz="1800"/>
            </a:pPr>
            <a:r>
              <a:rPr sz="3600"/>
              <a:t>Treść - poziom 3</a:t>
            </a:r>
          </a:p>
          <a:p>
            <a:pPr lvl="3">
              <a:defRPr sz="1800"/>
            </a:pPr>
            <a:r>
              <a:rPr sz="3600"/>
              <a:t>Treść - poziom 4</a:t>
            </a:r>
          </a:p>
          <a:p>
            <a:pPr lvl="4">
              <a:defRPr sz="1800"/>
            </a:pPr>
            <a:r>
              <a:rPr sz="3600"/>
              <a:t>Treść - poziom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s.pl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s.pl/prewencj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rewencja-jaslo@zus.p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6465441" y="1092200"/>
            <a:ext cx="5269359" cy="24164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sz="4800" dirty="0" smtClean="0">
                <a:solidFill>
                  <a:srgbClr val="FFFFFF"/>
                </a:solidFill>
              </a:rPr>
              <a:t>Program dofinansowania płatników składek</a:t>
            </a:r>
            <a:endParaRPr lang="pl-PL" sz="4800" dirty="0">
              <a:solidFill>
                <a:srgbClr val="FFFFFF"/>
              </a:solidFill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6465441" y="4641850"/>
            <a:ext cx="5437559" cy="1130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549148">
              <a:defRPr sz="3384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sz="3384" dirty="0" smtClean="0">
                <a:solidFill>
                  <a:srgbClr val="FFFFFF"/>
                </a:solidFill>
              </a:rPr>
              <a:t>Bezzwrotne wsparcie finansowe,  na rzecz poprawy bezpieczeństwa i higieny pracy w firmie.</a:t>
            </a:r>
            <a:endParaRPr lang="pl-PL" sz="3384" dirty="0">
              <a:solidFill>
                <a:srgbClr val="FFFFFF"/>
              </a:solidFill>
            </a:endParaRPr>
          </a:p>
        </p:txBody>
      </p:sp>
      <p:sp>
        <p:nvSpPr>
          <p:cNvPr id="35" name="Shape 35"/>
          <p:cNvSpPr/>
          <p:nvPr/>
        </p:nvSpPr>
        <p:spPr>
          <a:xfrm>
            <a:off x="6559550" y="3731319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36" name="Shape 36"/>
          <p:cNvSpPr/>
          <p:nvPr/>
        </p:nvSpPr>
        <p:spPr>
          <a:xfrm>
            <a:off x="839341" y="1270000"/>
            <a:ext cx="5269359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FFFFFF"/>
                </a:solidFill>
              </a:rPr>
              <a:t>Dydnia, </a:t>
            </a:r>
            <a:r>
              <a:rPr lang="pl-PL" sz="2400" b="1" dirty="0" smtClean="0">
                <a:solidFill>
                  <a:srgbClr val="FFFFFF"/>
                </a:solidFill>
              </a:rPr>
              <a:t>5 kwietnia 2019 r.</a:t>
            </a:r>
            <a:endParaRPr lang="pl-PL" sz="2400" b="1" dirty="0">
              <a:solidFill>
                <a:srgbClr val="FFFFFF"/>
              </a:solidFill>
            </a:endParaRPr>
          </a:p>
        </p:txBody>
      </p:sp>
      <p:pic>
        <p:nvPicPr>
          <p:cNvPr id="1027" name="Picture 3" descr="C:\Users\lukasz.guzik\Desktop\beznazw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41" y="8379154"/>
            <a:ext cx="98618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97744" y="1204393"/>
            <a:ext cx="11881320" cy="7200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pl-PL" sz="3400" dirty="0" smtClean="0">
                <a:solidFill>
                  <a:srgbClr val="2D3C58"/>
                </a:solidFill>
              </a:rPr>
              <a:t>Jak przystąpić do Programu?</a:t>
            </a:r>
            <a:endParaRPr lang="pl-PL" sz="3400" dirty="0">
              <a:solidFill>
                <a:srgbClr val="2D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97744" y="2572544"/>
            <a:ext cx="11737304" cy="59766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sz="2800" b="1" dirty="0" smtClean="0">
                <a:solidFill>
                  <a:srgbClr val="000000"/>
                </a:solidFill>
              </a:rPr>
              <a:t>Raz w roku ogłaszamy Konkurs na </a:t>
            </a:r>
            <a:r>
              <a:rPr lang="pl-PL" sz="2800" b="1" dirty="0">
                <a:solidFill>
                  <a:srgbClr val="000000"/>
                </a:solidFill>
              </a:rPr>
              <a:t>wybór </a:t>
            </a:r>
            <a:r>
              <a:rPr lang="pl-PL" sz="2800" b="1" dirty="0" smtClean="0">
                <a:solidFill>
                  <a:srgbClr val="000000"/>
                </a:solidFill>
              </a:rPr>
              <a:t>projektów</a:t>
            </a:r>
            <a:r>
              <a:rPr lang="pl-PL" sz="2800" dirty="0" smtClean="0">
                <a:solidFill>
                  <a:srgbClr val="000000"/>
                </a:solidFill>
              </a:rPr>
              <a:t>, </a:t>
            </a:r>
            <a:r>
              <a:rPr lang="pl-PL" sz="2800" dirty="0">
                <a:solidFill>
                  <a:srgbClr val="000000"/>
                </a:solidFill>
              </a:rPr>
              <a:t>które mogą być </a:t>
            </a:r>
            <a:r>
              <a:rPr lang="pl-PL" sz="2800" dirty="0" smtClean="0">
                <a:solidFill>
                  <a:srgbClr val="000000"/>
                </a:solidFill>
              </a:rPr>
              <a:t>objęte dofinansowaniem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smtClean="0">
                <a:solidFill>
                  <a:srgbClr val="000000"/>
                </a:solidFill>
              </a:rPr>
              <a:t>w kolejnym roku </a:t>
            </a:r>
            <a:r>
              <a:rPr lang="pl-PL" sz="2800" dirty="0" smtClean="0">
                <a:solidFill>
                  <a:srgbClr val="000000"/>
                </a:solidFill>
              </a:rPr>
              <a:t>budżetowym – w tym roku ogłosimy konkurs na dofinansowanie projektów w 2020 r.</a:t>
            </a:r>
            <a:endParaRPr lang="pl-PL" sz="2800" dirty="0" smtClean="0">
              <a:solidFill>
                <a:srgbClr val="000000"/>
              </a:solidFill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pl-PL" sz="2800" dirty="0">
              <a:solidFill>
                <a:srgbClr val="000000"/>
              </a:solidFill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sz="2800" dirty="0" smtClean="0">
                <a:solidFill>
                  <a:srgbClr val="000000"/>
                </a:solidFill>
              </a:rPr>
              <a:t>Opublikujemy </a:t>
            </a:r>
            <a:r>
              <a:rPr lang="pl-PL" sz="2800" dirty="0" smtClean="0">
                <a:solidFill>
                  <a:srgbClr val="000000"/>
                </a:solidFill>
              </a:rPr>
              <a:t>Regulamin Konkursu, który </a:t>
            </a:r>
            <a:r>
              <a:rPr lang="pl-PL" sz="2800" dirty="0" smtClean="0">
                <a:solidFill>
                  <a:srgbClr val="000000"/>
                </a:solidFill>
              </a:rPr>
              <a:t>określi </a:t>
            </a:r>
            <a:r>
              <a:rPr lang="pl-PL" sz="2800" dirty="0" smtClean="0">
                <a:solidFill>
                  <a:srgbClr val="000000"/>
                </a:solidFill>
              </a:rPr>
              <a:t>termin w jakim Wnioskodawca może przystąpić do programu. Przystąpienie następuje poprzez złożenie </a:t>
            </a:r>
            <a:r>
              <a:rPr lang="pl-PL" sz="2800" dirty="0" smtClean="0">
                <a:solidFill>
                  <a:srgbClr val="000000"/>
                </a:solidFill>
              </a:rPr>
              <a:t>Wniosku</a:t>
            </a:r>
            <a:r>
              <a:rPr lang="pl-PL" sz="2800" dirty="0" smtClean="0">
                <a:solidFill>
                  <a:srgbClr val="000000"/>
                </a:solidFill>
              </a:rPr>
              <a:t>.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pl-PL" sz="2800" dirty="0">
              <a:solidFill>
                <a:srgbClr val="000000"/>
              </a:solidFill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sz="2800" dirty="0">
                <a:solidFill>
                  <a:srgbClr val="000000"/>
                </a:solidFill>
              </a:rPr>
              <a:t>Ogłoszenie o konkursie </a:t>
            </a:r>
            <a:r>
              <a:rPr lang="pl-PL" sz="2800" dirty="0" smtClean="0">
                <a:solidFill>
                  <a:srgbClr val="000000"/>
                </a:solidFill>
              </a:rPr>
              <a:t>zamieścimy </a:t>
            </a:r>
            <a:r>
              <a:rPr lang="pl-PL" sz="2800" dirty="0" smtClean="0">
                <a:solidFill>
                  <a:srgbClr val="000000"/>
                </a:solidFill>
              </a:rPr>
              <a:t>na naszej stronie internetowej </a:t>
            </a:r>
            <a:r>
              <a:rPr lang="pl-PL" sz="2800" dirty="0" smtClean="0">
                <a:solidFill>
                  <a:srgbClr val="000000"/>
                </a:solidFill>
                <a:hlinkClick r:id="rId3"/>
              </a:rPr>
              <a:t>www.zus.pl</a:t>
            </a:r>
            <a:r>
              <a:rPr lang="pl-PL" sz="2800" dirty="0" smtClean="0">
                <a:solidFill>
                  <a:srgbClr val="000000"/>
                </a:solidFill>
              </a:rPr>
              <a:t>, w </a:t>
            </a:r>
            <a:r>
              <a:rPr lang="pl-PL" sz="2800" dirty="0">
                <a:solidFill>
                  <a:srgbClr val="000000"/>
                </a:solidFill>
              </a:rPr>
              <a:t>Biuletynie </a:t>
            </a:r>
            <a:r>
              <a:rPr lang="pl-PL" sz="2800" dirty="0" smtClean="0">
                <a:solidFill>
                  <a:srgbClr val="000000"/>
                </a:solidFill>
              </a:rPr>
              <a:t>Informacji Publicznej </a:t>
            </a:r>
            <a:r>
              <a:rPr lang="pl-PL" sz="2800" dirty="0">
                <a:solidFill>
                  <a:srgbClr val="000000"/>
                </a:solidFill>
              </a:rPr>
              <a:t>oraz </a:t>
            </a:r>
            <a:r>
              <a:rPr lang="pl-PL" sz="2800" dirty="0" smtClean="0">
                <a:solidFill>
                  <a:srgbClr val="000000"/>
                </a:solidFill>
              </a:rPr>
              <a:t>udostępnimy </a:t>
            </a:r>
            <a:r>
              <a:rPr lang="pl-PL" sz="2800" dirty="0" smtClean="0">
                <a:solidFill>
                  <a:srgbClr val="000000"/>
                </a:solidFill>
              </a:rPr>
              <a:t>na Sali Obsługi Klientów we wszystkich naszych placówkach.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pl-PL" sz="2800" dirty="0">
              <a:solidFill>
                <a:srgbClr val="000000"/>
              </a:solidFill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sz="2800" dirty="0" smtClean="0">
                <a:solidFill>
                  <a:srgbClr val="000000"/>
                </a:solidFill>
              </a:rPr>
              <a:t>Termin składania wniosków nie może być krótszy niż 1 miesiąc od daty ogłoszenia Konkursu.</a:t>
            </a:r>
          </a:p>
        </p:txBody>
      </p:sp>
      <p:sp>
        <p:nvSpPr>
          <p:cNvPr id="40" name="Shape 40"/>
          <p:cNvSpPr/>
          <p:nvPr/>
        </p:nvSpPr>
        <p:spPr>
          <a:xfrm>
            <a:off x="319804" y="89604"/>
            <a:ext cx="214642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Rozwinięcie tematu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758014" y="214049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9" name="Shape 41"/>
          <p:cNvSpPr/>
          <p:nvPr/>
        </p:nvSpPr>
        <p:spPr>
          <a:xfrm>
            <a:off x="3046016" y="89604"/>
            <a:ext cx="461664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C58"/>
                </a:solidFill>
              </a:rPr>
              <a:t>Program dofinansowania płatników składek</a:t>
            </a:r>
            <a:endParaRPr lang="pl-PL" dirty="0">
              <a:solidFill>
                <a:srgbClr val="2D3C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56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zasoby\Wspolny\CDP\Jaslo\7_Dokumenty Centrum\CDP Jasł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48" y="4660776"/>
            <a:ext cx="5832648" cy="393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97744" y="1204393"/>
            <a:ext cx="11881320" cy="7200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pl-PL" sz="3400" dirty="0" smtClean="0">
                <a:solidFill>
                  <a:srgbClr val="2D3C58"/>
                </a:solidFill>
              </a:rPr>
              <a:t>Gdzie składać i kto obsługuje wnioski z naszego terenu?</a:t>
            </a:r>
            <a:endParaRPr lang="pl-PL" sz="3400" dirty="0">
              <a:solidFill>
                <a:srgbClr val="2D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97744" y="2572544"/>
            <a:ext cx="11737304" cy="59766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sz="2800" dirty="0" smtClean="0">
                <a:solidFill>
                  <a:srgbClr val="000000"/>
                </a:solidFill>
              </a:rPr>
              <a:t>Wniosek </a:t>
            </a:r>
            <a:r>
              <a:rPr lang="pl-PL" sz="2800" b="1" dirty="0" smtClean="0">
                <a:solidFill>
                  <a:srgbClr val="000000"/>
                </a:solidFill>
              </a:rPr>
              <a:t>można złożyć w dowolnej placówce terenowej ZUS</a:t>
            </a:r>
            <a:r>
              <a:rPr lang="pl-PL" sz="2800" dirty="0" smtClean="0">
                <a:solidFill>
                  <a:srgbClr val="000000"/>
                </a:solidFill>
              </a:rPr>
              <a:t>, także                    w Inspektoracie w Brzozowie.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sz="2800" dirty="0">
                <a:solidFill>
                  <a:srgbClr val="000000"/>
                </a:solidFill>
              </a:rPr>
              <a:t>S</a:t>
            </a:r>
            <a:r>
              <a:rPr lang="pl-PL" sz="2800" dirty="0" smtClean="0">
                <a:solidFill>
                  <a:srgbClr val="000000"/>
                </a:solidFill>
              </a:rPr>
              <a:t>kładane </a:t>
            </a:r>
            <a:r>
              <a:rPr lang="pl-PL" sz="2800" dirty="0">
                <a:solidFill>
                  <a:srgbClr val="000000"/>
                </a:solidFill>
              </a:rPr>
              <a:t>wnioski przez </a:t>
            </a:r>
            <a:r>
              <a:rPr lang="pl-PL" sz="2800" dirty="0" smtClean="0">
                <a:solidFill>
                  <a:srgbClr val="000000"/>
                </a:solidFill>
              </a:rPr>
              <a:t>przedsiębiorców </a:t>
            </a:r>
            <a:r>
              <a:rPr lang="pl-PL" sz="2800" dirty="0" smtClean="0">
                <a:solidFill>
                  <a:srgbClr val="000000"/>
                </a:solidFill>
              </a:rPr>
              <a:t>z </a:t>
            </a:r>
            <a:r>
              <a:rPr lang="pl-PL" sz="2800" dirty="0" smtClean="0">
                <a:solidFill>
                  <a:srgbClr val="000000"/>
                </a:solidFill>
              </a:rPr>
              <a:t>terenu województwa podkarpackiego, małopolskiego, lubelskiego i świętokrzyskiego obsługiwane są przez </a:t>
            </a:r>
            <a:r>
              <a:rPr lang="pl-PL" sz="2800" b="1" dirty="0" smtClean="0">
                <a:solidFill>
                  <a:srgbClr val="000000"/>
                </a:solidFill>
              </a:rPr>
              <a:t>Centrum Dofinansowania Płatników w Oddziale w Jaśle.</a:t>
            </a:r>
          </a:p>
        </p:txBody>
      </p:sp>
      <p:sp>
        <p:nvSpPr>
          <p:cNvPr id="40" name="Shape 40"/>
          <p:cNvSpPr/>
          <p:nvPr/>
        </p:nvSpPr>
        <p:spPr>
          <a:xfrm>
            <a:off x="319804" y="89604"/>
            <a:ext cx="214642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Rozwinięcie tematu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758014" y="214049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9" name="Shape 41"/>
          <p:cNvSpPr/>
          <p:nvPr/>
        </p:nvSpPr>
        <p:spPr>
          <a:xfrm>
            <a:off x="3046016" y="89604"/>
            <a:ext cx="461664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C58"/>
                </a:solidFill>
              </a:rPr>
              <a:t>Program dofinansowania płatników składek</a:t>
            </a:r>
            <a:endParaRPr lang="pl-PL" dirty="0">
              <a:solidFill>
                <a:srgbClr val="2D3C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41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97744" y="1204393"/>
            <a:ext cx="11881320" cy="7200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pl-PL" sz="3400" dirty="0" smtClean="0">
                <a:solidFill>
                  <a:srgbClr val="2D3C58"/>
                </a:solidFill>
              </a:rPr>
              <a:t>Gdzie możemy znaleźć więcej informacji?</a:t>
            </a:r>
            <a:endParaRPr lang="pl-PL" sz="3400" dirty="0">
              <a:solidFill>
                <a:srgbClr val="2D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97744" y="2572544"/>
            <a:ext cx="11737304" cy="59766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sz="2800" dirty="0"/>
              <a:t>na stronie Internetowej:		</a:t>
            </a:r>
            <a:r>
              <a:rPr lang="pl-PL" sz="2800" dirty="0" smtClean="0"/>
              <a:t>	</a:t>
            </a:r>
            <a:r>
              <a:rPr lang="pl-PL" sz="2800" dirty="0" smtClean="0">
                <a:solidFill>
                  <a:schemeClr val="tx1"/>
                </a:solidFill>
                <a:hlinkClick r:id="rId3"/>
              </a:rPr>
              <a:t>www.zus.pl/prewencja</a:t>
            </a:r>
            <a:endParaRPr lang="pl-PL" sz="2800" dirty="0">
              <a:solidFill>
                <a:schemeClr val="tx1"/>
              </a:solidFill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pl-PL" sz="2800" dirty="0">
              <a:solidFill>
                <a:schemeClr val="tx1"/>
              </a:solidFill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sz="2800" dirty="0">
                <a:solidFill>
                  <a:schemeClr val="tx1"/>
                </a:solidFill>
              </a:rPr>
              <a:t>pod numerem telefonu:			</a:t>
            </a:r>
            <a:r>
              <a:rPr lang="pl-PL" sz="2800" b="1" dirty="0">
                <a:solidFill>
                  <a:schemeClr val="tx1"/>
                </a:solidFill>
              </a:rPr>
              <a:t>(22) 560 16 00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pl-PL" sz="2800" b="1" dirty="0">
              <a:solidFill>
                <a:schemeClr val="tx1"/>
              </a:solidFill>
            </a:endParaRPr>
          </a:p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pl-PL" sz="2800" dirty="0">
                <a:solidFill>
                  <a:schemeClr val="tx1"/>
                </a:solidFill>
              </a:rPr>
              <a:t>pod adresem e-mail:				</a:t>
            </a:r>
            <a:r>
              <a:rPr lang="pl-PL" sz="2800" dirty="0">
                <a:solidFill>
                  <a:schemeClr val="tx1"/>
                </a:solidFill>
                <a:hlinkClick r:id="rId4"/>
              </a:rPr>
              <a:t>prewencja-jaslo@zus.pl</a:t>
            </a:r>
            <a:endParaRPr lang="pl-PL" sz="2800" dirty="0">
              <a:solidFill>
                <a:schemeClr val="tx1"/>
              </a:solidFill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pl-PL" sz="2800" b="1" dirty="0">
              <a:solidFill>
                <a:schemeClr val="tx1"/>
              </a:solidFill>
            </a:endParaRPr>
          </a:p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pl-PL" sz="2800" dirty="0">
                <a:solidFill>
                  <a:schemeClr val="tx1"/>
                </a:solidFill>
              </a:rPr>
              <a:t>bezpośrednio:						</a:t>
            </a:r>
            <a:r>
              <a:rPr lang="pl-PL" sz="2800" b="1" dirty="0">
                <a:solidFill>
                  <a:schemeClr val="tx1"/>
                </a:solidFill>
              </a:rPr>
              <a:t>Sala Obsługi Klientów w 													</a:t>
            </a:r>
            <a:r>
              <a:rPr lang="pl-PL" sz="2800" b="1" dirty="0" smtClean="0">
                <a:solidFill>
                  <a:schemeClr val="tx1"/>
                </a:solidFill>
              </a:rPr>
              <a:t>	każdej </a:t>
            </a:r>
            <a:r>
              <a:rPr lang="pl-PL" sz="2800" b="1" dirty="0">
                <a:solidFill>
                  <a:schemeClr val="tx1"/>
                </a:solidFill>
              </a:rPr>
              <a:t>placówce terenowej ZUS</a:t>
            </a:r>
          </a:p>
        </p:txBody>
      </p:sp>
      <p:sp>
        <p:nvSpPr>
          <p:cNvPr id="40" name="Shape 40"/>
          <p:cNvSpPr/>
          <p:nvPr/>
        </p:nvSpPr>
        <p:spPr>
          <a:xfrm>
            <a:off x="319804" y="89604"/>
            <a:ext cx="214642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Rozwinięcie tematu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758014" y="214049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9" name="Shape 41"/>
          <p:cNvSpPr/>
          <p:nvPr/>
        </p:nvSpPr>
        <p:spPr>
          <a:xfrm>
            <a:off x="3046016" y="89604"/>
            <a:ext cx="461664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C58"/>
                </a:solidFill>
              </a:rPr>
              <a:t>Program dofinansowania płatników składek</a:t>
            </a:r>
            <a:endParaRPr lang="pl-PL" dirty="0">
              <a:solidFill>
                <a:srgbClr val="2D3C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36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885776" y="2140496"/>
            <a:ext cx="5328591" cy="9042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sz="4800" dirty="0" smtClean="0">
                <a:solidFill>
                  <a:srgbClr val="FFFFFF"/>
                </a:solidFill>
              </a:rPr>
              <a:t>Dziękuję za uwagę.</a:t>
            </a:r>
            <a:endParaRPr lang="pl-PL" sz="4800" dirty="0">
              <a:solidFill>
                <a:srgbClr val="FFFFFF"/>
              </a:solidFill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6556241" y="4588768"/>
            <a:ext cx="5850815" cy="20351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549148">
              <a:defRPr sz="3384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sz="4000" dirty="0" smtClean="0">
                <a:solidFill>
                  <a:srgbClr val="FFFFFF"/>
                </a:solidFill>
              </a:rPr>
              <a:t>Łukasz Guzik</a:t>
            </a:r>
          </a:p>
          <a:p>
            <a:pPr algn="just">
              <a:defRPr sz="1800">
                <a:solidFill>
                  <a:srgbClr val="000000"/>
                </a:solidFill>
              </a:defRPr>
            </a:pPr>
            <a:endParaRPr lang="pl-PL" sz="2400" dirty="0" smtClean="0">
              <a:solidFill>
                <a:schemeClr val="bg1"/>
              </a:solidFill>
            </a:endParaRPr>
          </a:p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pl-PL" sz="2800" dirty="0" smtClean="0">
                <a:solidFill>
                  <a:schemeClr val="bg1"/>
                </a:solidFill>
              </a:rPr>
              <a:t>Centrum Dofinansowania Płatników 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sz="2800" dirty="0" smtClean="0">
                <a:solidFill>
                  <a:srgbClr val="FFFFFF"/>
                </a:solidFill>
              </a:rPr>
              <a:t>ZUS Oddział w Jaśle</a:t>
            </a:r>
            <a:endParaRPr lang="pl-PL" sz="2800" dirty="0">
              <a:solidFill>
                <a:srgbClr val="FFFFFF"/>
              </a:solidFill>
            </a:endParaRPr>
          </a:p>
        </p:txBody>
      </p:sp>
      <p:sp>
        <p:nvSpPr>
          <p:cNvPr id="35" name="Shape 35"/>
          <p:cNvSpPr/>
          <p:nvPr/>
        </p:nvSpPr>
        <p:spPr>
          <a:xfrm>
            <a:off x="6559550" y="3731319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pic>
        <p:nvPicPr>
          <p:cNvPr id="8" name="Picture 3" descr="C:\Users\lukasz.guzik\Desktop\beznazw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41" y="8379154"/>
            <a:ext cx="98618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2455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97744" y="1204393"/>
            <a:ext cx="11881320" cy="7200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pl-PL" sz="3400" dirty="0" smtClean="0">
                <a:solidFill>
                  <a:srgbClr val="2D3C58"/>
                </a:solidFill>
              </a:rPr>
              <a:t>Co to za Program?</a:t>
            </a:r>
            <a:endParaRPr lang="pl-PL" sz="3400" dirty="0">
              <a:solidFill>
                <a:srgbClr val="2D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97744" y="2716560"/>
            <a:ext cx="11737304" cy="58326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sz="2800" dirty="0" smtClean="0"/>
              <a:t>Nowe zadanie, realizowane przez nas od </a:t>
            </a:r>
            <a:r>
              <a:rPr lang="pl-PL" sz="2800" dirty="0"/>
              <a:t>2013 r</a:t>
            </a:r>
            <a:r>
              <a:rPr lang="pl-PL" sz="2800" dirty="0" smtClean="0"/>
              <a:t>., polegające na dofinansowaniu działań skierowanych na utrzymanie zdolności do pracy przez cały okres aktywności zawodowej, prowadzonych przez płatników składek*.</a:t>
            </a:r>
            <a:endParaRPr lang="pl-PL" sz="2800" dirty="0" smtClean="0">
              <a:solidFill>
                <a:srgbClr val="002060"/>
              </a:solidFill>
            </a:endParaRPr>
          </a:p>
          <a:p>
            <a:pPr lvl="0" algn="ctr"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pl-PL" sz="3600" b="1" dirty="0" smtClean="0">
                <a:solidFill>
                  <a:srgbClr val="2D3C58"/>
                </a:solidFill>
              </a:rPr>
              <a:t>Dofinansowanie projektów poprawiających bezpieczeństwo i higienę pracy w firmach (BHP).</a:t>
            </a:r>
            <a:endParaRPr lang="pl-PL" sz="1600" b="1" dirty="0" smtClean="0"/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sz="2800" dirty="0" smtClean="0"/>
              <a:t>Projekty powinny dotyczyć zmniejszenia </a:t>
            </a:r>
            <a:r>
              <a:rPr lang="pl-PL" sz="2800" dirty="0"/>
              <a:t>zagrożenia wypadkami przy pracy lub chorobami zawodowymi oraz zredukowania niekorzystnego oddziaływania czynników </a:t>
            </a:r>
            <a:r>
              <a:rPr lang="pl-PL" sz="2800" dirty="0" smtClean="0"/>
              <a:t>ryzyka, np</a:t>
            </a:r>
            <a:r>
              <a:rPr lang="pl-PL" sz="2800" dirty="0"/>
              <a:t>. zapylenie, czynniki </a:t>
            </a:r>
            <a:r>
              <a:rPr lang="pl-PL" sz="2800" dirty="0" smtClean="0"/>
              <a:t>chemiczne, hałas</a:t>
            </a:r>
            <a:r>
              <a:rPr lang="pl-PL" sz="2800" dirty="0"/>
              <a:t>, </a:t>
            </a:r>
            <a:r>
              <a:rPr lang="pl-PL" sz="2800" dirty="0" smtClean="0"/>
              <a:t>nieodpowiednie </a:t>
            </a:r>
            <a:r>
              <a:rPr lang="pl-PL" sz="2800" dirty="0"/>
              <a:t>oświetlenie, </a:t>
            </a:r>
            <a:r>
              <a:rPr lang="pl-PL" sz="2800" dirty="0" smtClean="0"/>
              <a:t>obciążenie </a:t>
            </a:r>
            <a:r>
              <a:rPr lang="pl-PL" sz="2800" dirty="0"/>
              <a:t>wysiłkiem, </a:t>
            </a:r>
            <a:r>
              <a:rPr lang="pl-PL" sz="2800" dirty="0" smtClean="0"/>
              <a:t>itp.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pl-PL" sz="2200" dirty="0" smtClean="0"/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sz="2200" dirty="0" smtClean="0"/>
              <a:t>* Zapisano w ustawie z 30 października 2002 r. o ubezpieczeniu społecznym z tytułu wypadków przy pracy i chorób zawodowych (Art. 37 ust. 2 pkt 1.)</a:t>
            </a:r>
          </a:p>
        </p:txBody>
      </p:sp>
      <p:sp>
        <p:nvSpPr>
          <p:cNvPr id="40" name="Shape 40"/>
          <p:cNvSpPr/>
          <p:nvPr/>
        </p:nvSpPr>
        <p:spPr>
          <a:xfrm>
            <a:off x="319804" y="89604"/>
            <a:ext cx="214642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Rozwinięcie tematu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046016" y="89604"/>
            <a:ext cx="461664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C58"/>
                </a:solidFill>
              </a:rPr>
              <a:t>Program dofinansowania płatników składek</a:t>
            </a:r>
            <a:endParaRPr lang="pl-PL" dirty="0">
              <a:solidFill>
                <a:srgbClr val="2D3C58"/>
              </a:solidFill>
            </a:endParaRPr>
          </a:p>
        </p:txBody>
      </p:sp>
      <p:sp>
        <p:nvSpPr>
          <p:cNvPr id="10" name="Shape 42"/>
          <p:cNvSpPr/>
          <p:nvPr/>
        </p:nvSpPr>
        <p:spPr>
          <a:xfrm>
            <a:off x="758014" y="214049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596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97744" y="1204393"/>
            <a:ext cx="11881320" cy="64807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pl-PL" sz="3400" dirty="0" smtClean="0">
                <a:solidFill>
                  <a:srgbClr val="2D3C58"/>
                </a:solidFill>
              </a:rPr>
              <a:t>Kto może ubiegać się o dofinansowanie?</a:t>
            </a:r>
            <a:endParaRPr lang="pl-PL" sz="3400" dirty="0">
              <a:solidFill>
                <a:srgbClr val="2D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97744" y="2572544"/>
            <a:ext cx="11737304" cy="53285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just"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pl-PL" sz="2800" dirty="0" smtClean="0">
                <a:solidFill>
                  <a:srgbClr val="000000"/>
                </a:solidFill>
              </a:rPr>
              <a:t>O dofinansowanie </a:t>
            </a:r>
            <a:r>
              <a:rPr lang="pl-PL" sz="2800" dirty="0" smtClean="0">
                <a:solidFill>
                  <a:srgbClr val="000000"/>
                </a:solidFill>
              </a:rPr>
              <a:t>może </a:t>
            </a:r>
            <a:r>
              <a:rPr lang="pl-PL" sz="2800" dirty="0" smtClean="0">
                <a:solidFill>
                  <a:srgbClr val="000000"/>
                </a:solidFill>
              </a:rPr>
              <a:t>ubiegać się </a:t>
            </a:r>
            <a:r>
              <a:rPr lang="pl-PL" sz="2800" dirty="0" smtClean="0">
                <a:solidFill>
                  <a:srgbClr val="000000"/>
                </a:solidFill>
              </a:rPr>
              <a:t>przedsiębiorca, który spełnia </a:t>
            </a:r>
            <a:r>
              <a:rPr lang="pl-PL" sz="2800" dirty="0">
                <a:solidFill>
                  <a:srgbClr val="000000"/>
                </a:solidFill>
              </a:rPr>
              <a:t>łącznie następujące </a:t>
            </a:r>
            <a:r>
              <a:rPr lang="pl-PL" sz="2800" dirty="0" smtClean="0">
                <a:solidFill>
                  <a:srgbClr val="000000"/>
                </a:solidFill>
              </a:rPr>
              <a:t>warunki: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>
                <a:solidFill>
                  <a:srgbClr val="000000"/>
                </a:solidFill>
              </a:rPr>
              <a:t>nie </a:t>
            </a:r>
            <a:r>
              <a:rPr lang="pl-PL" sz="2800" dirty="0" smtClean="0">
                <a:solidFill>
                  <a:srgbClr val="000000"/>
                </a:solidFill>
              </a:rPr>
              <a:t>zalega </a:t>
            </a:r>
            <a:r>
              <a:rPr lang="pl-PL" sz="2800" dirty="0">
                <a:solidFill>
                  <a:srgbClr val="000000"/>
                </a:solidFill>
              </a:rPr>
              <a:t>z opłacaniem składek na ubezpieczenia </a:t>
            </a:r>
            <a:r>
              <a:rPr lang="pl-PL" sz="2800" dirty="0" smtClean="0">
                <a:solidFill>
                  <a:srgbClr val="000000"/>
                </a:solidFill>
              </a:rPr>
              <a:t>społeczne                             i </a:t>
            </a:r>
            <a:r>
              <a:rPr lang="pl-PL" sz="2800" dirty="0">
                <a:solidFill>
                  <a:srgbClr val="000000"/>
                </a:solidFill>
              </a:rPr>
              <a:t>ubezpieczenie </a:t>
            </a:r>
            <a:r>
              <a:rPr lang="pl-PL" sz="2800" dirty="0" smtClean="0">
                <a:solidFill>
                  <a:srgbClr val="000000"/>
                </a:solidFill>
              </a:rPr>
              <a:t>zdrowotne,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>
                <a:solidFill>
                  <a:srgbClr val="000000"/>
                </a:solidFill>
              </a:rPr>
              <a:t>nie </a:t>
            </a:r>
            <a:r>
              <a:rPr lang="pl-PL" sz="2800" dirty="0" smtClean="0">
                <a:solidFill>
                  <a:srgbClr val="000000"/>
                </a:solidFill>
              </a:rPr>
              <a:t>zalega </a:t>
            </a:r>
            <a:r>
              <a:rPr lang="pl-PL" sz="2800" dirty="0">
                <a:solidFill>
                  <a:srgbClr val="000000"/>
                </a:solidFill>
              </a:rPr>
              <a:t>z opłacaniem </a:t>
            </a:r>
            <a:r>
              <a:rPr lang="pl-PL" sz="2800" dirty="0" smtClean="0">
                <a:solidFill>
                  <a:srgbClr val="000000"/>
                </a:solidFill>
              </a:rPr>
              <a:t>podatków,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>
                <a:solidFill>
                  <a:srgbClr val="000000"/>
                </a:solidFill>
              </a:rPr>
              <a:t>nie </a:t>
            </a:r>
            <a:r>
              <a:rPr lang="pl-PL" sz="2800" dirty="0" smtClean="0">
                <a:solidFill>
                  <a:srgbClr val="000000"/>
                </a:solidFill>
              </a:rPr>
              <a:t>znajduje </a:t>
            </a:r>
            <a:r>
              <a:rPr lang="pl-PL" sz="2800" dirty="0">
                <a:solidFill>
                  <a:srgbClr val="000000"/>
                </a:solidFill>
              </a:rPr>
              <a:t>się w stanie upadłości, pod zarządem komisarycznym, w toku likwidacji, postępowania upadłościowego lub postępowania układowego z </a:t>
            </a:r>
            <a:r>
              <a:rPr lang="pl-PL" sz="2800" dirty="0" smtClean="0">
                <a:solidFill>
                  <a:srgbClr val="000000"/>
                </a:solidFill>
              </a:rPr>
              <a:t>wierzycielem,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>
                <a:solidFill>
                  <a:srgbClr val="000000"/>
                </a:solidFill>
              </a:rPr>
              <a:t>nie </a:t>
            </a:r>
            <a:r>
              <a:rPr lang="pl-PL" sz="2800" dirty="0" smtClean="0">
                <a:solidFill>
                  <a:srgbClr val="000000"/>
                </a:solidFill>
              </a:rPr>
              <a:t>ubiegał </a:t>
            </a:r>
            <a:r>
              <a:rPr lang="pl-PL" sz="2800" dirty="0">
                <a:solidFill>
                  <a:srgbClr val="000000"/>
                </a:solidFill>
              </a:rPr>
              <a:t>się o dofinansowanie przed upływem 3 lat od dnia wypłaty przez ZUS całości ostatniego </a:t>
            </a:r>
            <a:r>
              <a:rPr lang="pl-PL" sz="2800" dirty="0" smtClean="0">
                <a:solidFill>
                  <a:srgbClr val="000000"/>
                </a:solidFill>
              </a:rPr>
              <a:t>dofinansowania,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>
                <a:solidFill>
                  <a:srgbClr val="000000"/>
                </a:solidFill>
              </a:rPr>
              <a:t>nie </a:t>
            </a:r>
            <a:r>
              <a:rPr lang="pl-PL" sz="2800" dirty="0" smtClean="0">
                <a:solidFill>
                  <a:srgbClr val="000000"/>
                </a:solidFill>
              </a:rPr>
              <a:t>ubiegał </a:t>
            </a:r>
            <a:r>
              <a:rPr lang="pl-PL" sz="2800" dirty="0">
                <a:solidFill>
                  <a:srgbClr val="000000"/>
                </a:solidFill>
              </a:rPr>
              <a:t>się o dofinansowanie przed upływem 3 lat od dnia zwrotu dofinansowania, do którego został zobowiązany.</a:t>
            </a:r>
          </a:p>
        </p:txBody>
      </p:sp>
      <p:sp>
        <p:nvSpPr>
          <p:cNvPr id="40" name="Shape 40"/>
          <p:cNvSpPr/>
          <p:nvPr/>
        </p:nvSpPr>
        <p:spPr>
          <a:xfrm>
            <a:off x="319804" y="89604"/>
            <a:ext cx="214642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Rozwinięcie tematu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758014" y="214049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8" name="Shape 41"/>
          <p:cNvSpPr/>
          <p:nvPr/>
        </p:nvSpPr>
        <p:spPr>
          <a:xfrm>
            <a:off x="3046016" y="89604"/>
            <a:ext cx="461664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C58"/>
                </a:solidFill>
              </a:rPr>
              <a:t>Program dofinansowania płatników składek</a:t>
            </a:r>
            <a:endParaRPr lang="pl-PL" dirty="0">
              <a:solidFill>
                <a:srgbClr val="2D3C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14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97744" y="1204393"/>
            <a:ext cx="11881320" cy="7200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pl-PL" sz="3400" dirty="0" smtClean="0">
                <a:solidFill>
                  <a:srgbClr val="2D3C58"/>
                </a:solidFill>
              </a:rPr>
              <a:t>Jakie dofinansowanie można otrzymać?</a:t>
            </a:r>
            <a:endParaRPr lang="pl-PL" sz="3400" dirty="0">
              <a:solidFill>
                <a:srgbClr val="2D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97744" y="2572544"/>
            <a:ext cx="11737304" cy="59766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sz="2800" dirty="0" smtClean="0">
                <a:solidFill>
                  <a:srgbClr val="000000"/>
                </a:solidFill>
              </a:rPr>
              <a:t>Zarówno kwota jak i poziom dofinansowania </a:t>
            </a:r>
            <a:r>
              <a:rPr lang="pl-PL" sz="2800" dirty="0" smtClean="0">
                <a:solidFill>
                  <a:srgbClr val="000000"/>
                </a:solidFill>
              </a:rPr>
              <a:t>uzależnione są </a:t>
            </a:r>
            <a:r>
              <a:rPr lang="pl-PL" sz="2800" dirty="0">
                <a:solidFill>
                  <a:srgbClr val="000000"/>
                </a:solidFill>
              </a:rPr>
              <a:t>od liczby osób, za które Wnioskodawca opłaca składki na ubezpieczenia </a:t>
            </a:r>
            <a:r>
              <a:rPr lang="pl-PL" sz="2800" dirty="0" smtClean="0">
                <a:solidFill>
                  <a:srgbClr val="000000"/>
                </a:solidFill>
              </a:rPr>
              <a:t>społeczne, </a:t>
            </a:r>
            <a:r>
              <a:rPr lang="pl-PL" sz="2800" dirty="0">
                <a:solidFill>
                  <a:srgbClr val="000000"/>
                </a:solidFill>
              </a:rPr>
              <a:t>na dzień złożenia Wniosku</a:t>
            </a:r>
            <a:r>
              <a:rPr lang="pl-PL" sz="2800" dirty="0" smtClean="0">
                <a:solidFill>
                  <a:srgbClr val="000000"/>
                </a:solidFill>
              </a:rPr>
              <a:t>.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pl-PL" sz="2800" dirty="0">
              <a:solidFill>
                <a:srgbClr val="000000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319804" y="89604"/>
            <a:ext cx="214642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Rozwinięcie tematu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758014" y="214049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14" y="4020881"/>
            <a:ext cx="10225136" cy="435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41"/>
          <p:cNvSpPr/>
          <p:nvPr/>
        </p:nvSpPr>
        <p:spPr>
          <a:xfrm>
            <a:off x="3046016" y="89604"/>
            <a:ext cx="461664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C58"/>
                </a:solidFill>
              </a:rPr>
              <a:t>Program dofinansowania płatników składek</a:t>
            </a:r>
            <a:endParaRPr lang="pl-PL" dirty="0">
              <a:solidFill>
                <a:srgbClr val="2D3C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79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97744" y="1204393"/>
            <a:ext cx="11881320" cy="7200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pl-PL" sz="3400" dirty="0" smtClean="0">
                <a:solidFill>
                  <a:srgbClr val="2D3C58"/>
                </a:solidFill>
              </a:rPr>
              <a:t>Jakie przykładowe projekty moglibyśmy dofinansować?</a:t>
            </a:r>
            <a:endParaRPr lang="pl-PL" sz="3400" dirty="0">
              <a:solidFill>
                <a:srgbClr val="2D3C58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97744" y="2572544"/>
            <a:ext cx="11737304" cy="59766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/>
              <a:t>z</a:t>
            </a:r>
            <a:r>
              <a:rPr lang="pl-PL" sz="2800" dirty="0" smtClean="0"/>
              <a:t>akup </a:t>
            </a:r>
            <a:r>
              <a:rPr lang="pl-PL" sz="2800" b="1" dirty="0" smtClean="0"/>
              <a:t>osłon, obudów do niebezpiecznych stref maszyn</a:t>
            </a:r>
            <a:r>
              <a:rPr lang="pl-PL" sz="2800" dirty="0" smtClean="0"/>
              <a:t>,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/>
              <a:t>z</a:t>
            </a:r>
            <a:r>
              <a:rPr lang="pl-PL" sz="2800" dirty="0" smtClean="0"/>
              <a:t>akup </a:t>
            </a:r>
            <a:r>
              <a:rPr lang="pl-PL" sz="2800" b="1" dirty="0" smtClean="0"/>
              <a:t>urządzeń sygnalizacji</a:t>
            </a:r>
            <a:r>
              <a:rPr lang="pl-PL" sz="2800" b="1" dirty="0"/>
              <a:t>, </a:t>
            </a:r>
            <a:r>
              <a:rPr lang="pl-PL" sz="2800" b="1" dirty="0" smtClean="0"/>
              <a:t>ostrzegania o zagrożeniach</a:t>
            </a:r>
            <a:r>
              <a:rPr lang="pl-PL" sz="2800" dirty="0" smtClean="0"/>
              <a:t>,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/>
              <a:t>zakup </a:t>
            </a:r>
            <a:r>
              <a:rPr lang="pl-PL" sz="2800" b="1" dirty="0" smtClean="0"/>
              <a:t>obudów </a:t>
            </a:r>
            <a:r>
              <a:rPr lang="pl-PL" sz="2800" b="1" dirty="0"/>
              <a:t>dźwiękoizolacyjnych</a:t>
            </a:r>
            <a:r>
              <a:rPr lang="pl-PL" sz="2800" dirty="0"/>
              <a:t>,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/>
              <a:t>zakup </a:t>
            </a:r>
            <a:r>
              <a:rPr lang="pl-PL" sz="2800" b="1" dirty="0" smtClean="0"/>
              <a:t>elektrycznych </a:t>
            </a:r>
            <a:r>
              <a:rPr lang="pl-PL" sz="2800" b="1" dirty="0"/>
              <a:t>systemów </a:t>
            </a:r>
            <a:r>
              <a:rPr lang="pl-PL" sz="2800" b="1" dirty="0" smtClean="0"/>
              <a:t>oświetlenia,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 smtClean="0"/>
              <a:t>zakup </a:t>
            </a:r>
            <a:r>
              <a:rPr lang="pl-PL" sz="2800" b="1" dirty="0" smtClean="0"/>
              <a:t>systemów filtrowentylacyjnych</a:t>
            </a:r>
            <a:r>
              <a:rPr lang="pl-PL" sz="2800" dirty="0" smtClean="0"/>
              <a:t>,</a:t>
            </a:r>
            <a:endParaRPr lang="pl-PL" sz="2800" dirty="0"/>
          </a:p>
          <a:p>
            <a:pPr marL="457200" indent="-457200" algn="just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/>
              <a:t>zakup </a:t>
            </a:r>
            <a:r>
              <a:rPr lang="pl-PL" sz="2800" b="1" dirty="0" smtClean="0"/>
              <a:t>wentylacji </a:t>
            </a:r>
            <a:r>
              <a:rPr lang="pl-PL" sz="2800" b="1" dirty="0"/>
              <a:t>mechanicznej</a:t>
            </a:r>
            <a:r>
              <a:rPr lang="pl-PL" sz="2800" dirty="0"/>
              <a:t>,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 smtClean="0"/>
              <a:t>Zakup </a:t>
            </a:r>
            <a:r>
              <a:rPr lang="pl-PL" sz="2800" b="1" dirty="0" smtClean="0"/>
              <a:t>ekranów </a:t>
            </a:r>
            <a:r>
              <a:rPr lang="pl-PL" sz="2800" b="1" dirty="0"/>
              <a:t>spawalniczych</a:t>
            </a:r>
            <a:r>
              <a:rPr lang="pl-PL" sz="2800" dirty="0"/>
              <a:t>,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/>
              <a:t>zakup </a:t>
            </a:r>
            <a:r>
              <a:rPr lang="pl-PL" sz="2800" b="1" dirty="0" smtClean="0"/>
              <a:t>ścian </a:t>
            </a:r>
            <a:r>
              <a:rPr lang="pl-PL" sz="2800" b="1" dirty="0"/>
              <a:t>lakierniczych,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 smtClean="0"/>
              <a:t>zakup </a:t>
            </a:r>
            <a:r>
              <a:rPr lang="pl-PL" sz="2800" b="1" dirty="0" smtClean="0"/>
              <a:t>urządzeń bezpieczeństwa </a:t>
            </a:r>
            <a:r>
              <a:rPr lang="pl-PL" sz="2800" b="1" dirty="0"/>
              <a:t>prac na </a:t>
            </a:r>
            <a:r>
              <a:rPr lang="pl-PL" sz="2800" b="1" dirty="0" smtClean="0"/>
              <a:t>wysokości</a:t>
            </a:r>
            <a:r>
              <a:rPr lang="pl-PL" sz="2800" dirty="0" smtClean="0"/>
              <a:t>,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 smtClean="0"/>
              <a:t>zakup </a:t>
            </a:r>
            <a:r>
              <a:rPr lang="pl-PL" sz="2800" b="1" dirty="0"/>
              <a:t>środków technicznych do obudowy wykopów </a:t>
            </a:r>
            <a:r>
              <a:rPr lang="pl-PL" sz="2800" b="1" dirty="0" smtClean="0"/>
              <a:t>ziemnych,</a:t>
            </a:r>
            <a:endParaRPr lang="pl-PL" sz="2800" b="1" dirty="0"/>
          </a:p>
          <a:p>
            <a:pPr marL="457200" indent="-457200" algn="just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/>
              <a:t>z</a:t>
            </a:r>
            <a:r>
              <a:rPr lang="pl-PL" sz="2800" dirty="0" smtClean="0"/>
              <a:t>akup </a:t>
            </a:r>
            <a:r>
              <a:rPr lang="pl-PL" sz="2800" b="1" dirty="0" smtClean="0"/>
              <a:t>urządzeń </a:t>
            </a:r>
            <a:r>
              <a:rPr lang="pl-PL" sz="2800" b="1" dirty="0"/>
              <a:t>służących ograniczeniu obciążenia układu </a:t>
            </a:r>
            <a:r>
              <a:rPr lang="pl-PL" sz="2800" b="1" dirty="0" smtClean="0"/>
              <a:t>mięśniowo-szkieletowego przy pracach ręcznych transportowych,</a:t>
            </a:r>
            <a:endParaRPr lang="pl-PL" sz="2800" b="1" dirty="0"/>
          </a:p>
          <a:p>
            <a:pPr marL="457200" lvl="0" indent="-457200" algn="just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/>
              <a:t>zakup </a:t>
            </a:r>
            <a:r>
              <a:rPr lang="pl-PL" sz="2800" b="1" dirty="0"/>
              <a:t>środków ochrony indywidualnej</a:t>
            </a:r>
            <a:r>
              <a:rPr lang="pl-PL" sz="2800" dirty="0"/>
              <a:t> (dla mikro i małych </a:t>
            </a:r>
            <a:r>
              <a:rPr lang="pl-PL" sz="2800" dirty="0" smtClean="0"/>
              <a:t> firm).</a:t>
            </a:r>
            <a:endParaRPr lang="pl-PL" sz="2800" dirty="0"/>
          </a:p>
        </p:txBody>
      </p:sp>
      <p:sp>
        <p:nvSpPr>
          <p:cNvPr id="40" name="Shape 40"/>
          <p:cNvSpPr/>
          <p:nvPr/>
        </p:nvSpPr>
        <p:spPr>
          <a:xfrm>
            <a:off x="319804" y="89604"/>
            <a:ext cx="214642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Rozwinięcie tematu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758014" y="214049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8" name="Shape 41"/>
          <p:cNvSpPr/>
          <p:nvPr/>
        </p:nvSpPr>
        <p:spPr>
          <a:xfrm>
            <a:off x="3046016" y="89604"/>
            <a:ext cx="461664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C58"/>
                </a:solidFill>
              </a:rPr>
              <a:t>Program dofinansowania płatników składek</a:t>
            </a:r>
            <a:endParaRPr lang="pl-PL" dirty="0">
              <a:solidFill>
                <a:srgbClr val="2D3C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14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97744" y="1204393"/>
            <a:ext cx="11881320" cy="7200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pl-PL" sz="3400" dirty="0" smtClean="0">
                <a:solidFill>
                  <a:srgbClr val="2D3C58"/>
                </a:solidFill>
              </a:rPr>
              <a:t>Czy są firmy które skorzystały już z dofinansowania?</a:t>
            </a:r>
            <a:endParaRPr lang="pl-PL" sz="3400" dirty="0">
              <a:solidFill>
                <a:srgbClr val="2D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319804" y="89604"/>
            <a:ext cx="214642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Rozwinięcie tematu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758014" y="214049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8" name="Shape 41"/>
          <p:cNvSpPr/>
          <p:nvPr/>
        </p:nvSpPr>
        <p:spPr>
          <a:xfrm>
            <a:off x="3046016" y="89604"/>
            <a:ext cx="461664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C58"/>
                </a:solidFill>
              </a:rPr>
              <a:t>Program dofinansowania płatników składek</a:t>
            </a:r>
            <a:endParaRPr lang="pl-PL" dirty="0">
              <a:solidFill>
                <a:srgbClr val="2D3C58"/>
              </a:solidFill>
            </a:endParaRPr>
          </a:p>
        </p:txBody>
      </p:sp>
      <p:sp>
        <p:nvSpPr>
          <p:cNvPr id="10" name="Shape 39"/>
          <p:cNvSpPr>
            <a:spLocks noGrp="1"/>
          </p:cNvSpPr>
          <p:nvPr>
            <p:ph type="body" idx="1"/>
          </p:nvPr>
        </p:nvSpPr>
        <p:spPr>
          <a:xfrm>
            <a:off x="597744" y="2572544"/>
            <a:ext cx="11737304" cy="59766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pl-PL" sz="2800" dirty="0" smtClean="0"/>
              <a:t>W skali całego kraju z dofinansowania skorzystało </a:t>
            </a:r>
            <a:r>
              <a:rPr lang="pl-PL" sz="2800" dirty="0" smtClean="0"/>
              <a:t>już </a:t>
            </a:r>
            <a:r>
              <a:rPr lang="pl-PL" sz="2800" b="1" dirty="0" smtClean="0"/>
              <a:t>ponad </a:t>
            </a:r>
            <a:r>
              <a:rPr lang="pl-PL" sz="2800" b="1" dirty="0" smtClean="0"/>
              <a:t>5200 firm. </a:t>
            </a:r>
            <a:r>
              <a:rPr lang="pl-PL" sz="2800" dirty="0" smtClean="0"/>
              <a:t>Na ten cel przeznaczyliśmy kwotę </a:t>
            </a:r>
            <a:r>
              <a:rPr lang="pl-PL" sz="2800" b="1" dirty="0" smtClean="0"/>
              <a:t>blisko 300 mln zł.</a:t>
            </a:r>
          </a:p>
          <a:p>
            <a:pPr algn="just">
              <a:defRPr sz="1800">
                <a:solidFill>
                  <a:srgbClr val="000000"/>
                </a:solidFill>
              </a:defRPr>
            </a:pPr>
            <a:endParaRPr lang="pl-PL" sz="2800" b="1" dirty="0" smtClean="0"/>
          </a:p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pl-PL" sz="2800" dirty="0" smtClean="0"/>
              <a:t>Poprawiliśmy warunki i bezpieczeństwo pracy blisko </a:t>
            </a:r>
            <a:r>
              <a:rPr lang="pl-PL" sz="2800" b="1" dirty="0" smtClean="0"/>
              <a:t>55 tys. zatrudnionych.</a:t>
            </a:r>
            <a:endParaRPr lang="pl-PL" sz="2800" b="1" dirty="0"/>
          </a:p>
          <a:p>
            <a:pPr algn="just">
              <a:defRPr sz="1800">
                <a:solidFill>
                  <a:srgbClr val="000000"/>
                </a:solidFill>
              </a:defRPr>
            </a:pPr>
            <a:endParaRPr lang="pl-PL" sz="2800" b="1" dirty="0"/>
          </a:p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pl-PL" sz="2800" dirty="0" smtClean="0"/>
              <a:t>Na terenie województwa podkarpackiego swoje projekty dofinansowało </a:t>
            </a:r>
            <a:r>
              <a:rPr lang="pl-PL" sz="2800" b="1" dirty="0" smtClean="0"/>
              <a:t>ponad 280 przedsiębiorstw. </a:t>
            </a:r>
          </a:p>
          <a:p>
            <a:pPr algn="just">
              <a:defRPr sz="1800">
                <a:solidFill>
                  <a:srgbClr val="000000"/>
                </a:solidFill>
              </a:defRPr>
            </a:pPr>
            <a:endParaRPr lang="pl-PL" sz="2800" dirty="0" smtClean="0"/>
          </a:p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pl-PL" sz="2800" b="1" dirty="0" smtClean="0"/>
              <a:t>Najczęściej z dofinansowania korzystają mikro i mali przedsiębiorcy </a:t>
            </a:r>
            <a:r>
              <a:rPr lang="pl-PL" sz="2800" dirty="0" smtClean="0"/>
              <a:t>– zatrudniający do 49 osób, odsetek tych firm wyniósł 84 %.</a:t>
            </a:r>
          </a:p>
          <a:p>
            <a:pPr algn="just">
              <a:defRPr sz="1800">
                <a:solidFill>
                  <a:srgbClr val="000000"/>
                </a:solidFill>
              </a:defRPr>
            </a:pPr>
            <a:endParaRPr lang="pl-PL" sz="2800" b="1" dirty="0" smtClean="0"/>
          </a:p>
          <a:p>
            <a:pPr algn="just">
              <a:defRPr sz="1800">
                <a:solidFill>
                  <a:srgbClr val="000000"/>
                </a:solidFill>
              </a:defRPr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188718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97744" y="1204393"/>
            <a:ext cx="11881320" cy="7200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pl-PL" sz="3400" dirty="0" smtClean="0">
                <a:solidFill>
                  <a:srgbClr val="2D3C58"/>
                </a:solidFill>
              </a:rPr>
              <a:t>Jakie efekty udało się uzyskać?</a:t>
            </a:r>
            <a:endParaRPr lang="pl-PL" sz="3400" dirty="0">
              <a:solidFill>
                <a:srgbClr val="2D3C58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319804" y="89604"/>
            <a:ext cx="214642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Rozwinięcie tematu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758014" y="214049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8" name="Shape 41"/>
          <p:cNvSpPr/>
          <p:nvPr/>
        </p:nvSpPr>
        <p:spPr>
          <a:xfrm>
            <a:off x="3046016" y="89604"/>
            <a:ext cx="461664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C58"/>
                </a:solidFill>
              </a:rPr>
              <a:t>Program dofinansowania płatników składek</a:t>
            </a:r>
            <a:endParaRPr lang="pl-PL" dirty="0">
              <a:solidFill>
                <a:srgbClr val="2D3C58"/>
              </a:solidFill>
            </a:endParaRPr>
          </a:p>
        </p:txBody>
      </p:sp>
      <p:pic>
        <p:nvPicPr>
          <p:cNvPr id="11" name="Picture 2" descr="\\zasoby\Wspolny\CDP\Jaslo\1_Wnioski\3_odebrane_rozliczone\odb_2015_2228_RB_MTM MODELE SPÓŁKA Z OGRANICZONĄ ODPOWIEDZIALNOŚCIĄ\3. Dokumenty sprawozdawcze\Nieaktualne\IMG-20170802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14" y="2505347"/>
            <a:ext cx="8257850" cy="464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zasoby\Wspolny\CDP\Jaslo\1_Wnioski\3_odebrane_rozliczone\odb_2015_752050_KG_Michał Rosa BUDROS\3. Dokumenty sprawozdawcze\Dokuemntacja zdjęciowa po realizacji projektu\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939" y="2505347"/>
            <a:ext cx="7736141" cy="580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zasoby\Wspolny\CDP\Jaslo\1_Wnioski\3_odebrane_rozliczone\podp_2015_753591_RB_ZUSB RAF STAN S.C L. Różycki S. Bukowski\3. Dokumenty sprawozdawcze\IMG_20170831_160709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92" y="2785956"/>
            <a:ext cx="7361995" cy="552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923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19804" y="89604"/>
            <a:ext cx="214642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Rozwinięcie tematu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758014" y="214049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8" name="Shape 41"/>
          <p:cNvSpPr/>
          <p:nvPr/>
        </p:nvSpPr>
        <p:spPr>
          <a:xfrm>
            <a:off x="3046016" y="89604"/>
            <a:ext cx="461664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C58"/>
                </a:solidFill>
              </a:rPr>
              <a:t>Program dofinansowania płatników składek</a:t>
            </a:r>
            <a:endParaRPr lang="pl-PL" dirty="0">
              <a:solidFill>
                <a:srgbClr val="2D3C58"/>
              </a:solidFill>
            </a:endParaRPr>
          </a:p>
        </p:txBody>
      </p:sp>
      <p:pic>
        <p:nvPicPr>
          <p:cNvPr id="12" name="Picture 2" descr="\\zasoby\Wspolny\CDP\Jaslo\1_Wnioski\2_z umowami\2016_4580_KG_P.W. DACHY Artur Wierzchowski\3. Dokumenty sprawozdawcze\zdjęcia\zdjęcia\IMG_20181203_143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14" y="2502223"/>
            <a:ext cx="7688602" cy="528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38"/>
          <p:cNvSpPr txBox="1">
            <a:spLocks/>
          </p:cNvSpPr>
          <p:nvPr/>
        </p:nvSpPr>
        <p:spPr>
          <a:xfrm>
            <a:off x="597744" y="1204393"/>
            <a:ext cx="11881320" cy="720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algn="l" defTabSz="584200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pl-PL" sz="3400" smtClean="0">
                <a:solidFill>
                  <a:srgbClr val="2D3C58"/>
                </a:solidFill>
              </a:rPr>
              <a:t>Jakie efekty udało się uzyskać?</a:t>
            </a:r>
            <a:endParaRPr lang="pl-PL" sz="3400" dirty="0">
              <a:solidFill>
                <a:srgbClr val="2D3C58"/>
              </a:solidFill>
            </a:endParaRPr>
          </a:p>
        </p:txBody>
      </p:sp>
      <p:pic>
        <p:nvPicPr>
          <p:cNvPr id="9" name="Picture 4" descr="\\zasoby\Wspolny\CDP\Jaslo\1_Wnioski\2_z umowami\2016_2759_KG_Pracownia Meblowo-Stolarska WENGE Bogumił Wcisły\3. Dokumenty sprawozdawcze\DOKUMENTACJA ZDJECIOWA\20190205_0759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568" y="2502223"/>
            <a:ext cx="4464496" cy="602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zasoby\Wspolny\CDP\Jaslo\1_Wnioski\2_z umowami\2017_132_MP_Firma Handlowo Usługowa ,,U Wacka  Wacław Pliś\3. Dokumenty sprawozdawcze\20181108_0952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18" y="4117137"/>
            <a:ext cx="7857185" cy="441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02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19804" y="89604"/>
            <a:ext cx="214642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FFFFFF"/>
                </a:solidFill>
              </a:rPr>
              <a:t>Rozwinięcie tematu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758014" y="214049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8" name="Shape 41"/>
          <p:cNvSpPr/>
          <p:nvPr/>
        </p:nvSpPr>
        <p:spPr>
          <a:xfrm>
            <a:off x="3046016" y="89604"/>
            <a:ext cx="461664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C58"/>
                </a:solidFill>
              </a:rPr>
              <a:t>Program dofinansowania płatników składek</a:t>
            </a:r>
            <a:endParaRPr lang="pl-PL" dirty="0">
              <a:solidFill>
                <a:srgbClr val="2D3C58"/>
              </a:solidFill>
            </a:endParaRPr>
          </a:p>
        </p:txBody>
      </p:sp>
      <p:sp>
        <p:nvSpPr>
          <p:cNvPr id="10" name="Shape 38"/>
          <p:cNvSpPr txBox="1">
            <a:spLocks/>
          </p:cNvSpPr>
          <p:nvPr/>
        </p:nvSpPr>
        <p:spPr>
          <a:xfrm>
            <a:off x="597744" y="1204393"/>
            <a:ext cx="11881320" cy="720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algn="l" defTabSz="584200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pl-PL" sz="3400" smtClean="0">
                <a:solidFill>
                  <a:srgbClr val="2D3C58"/>
                </a:solidFill>
              </a:rPr>
              <a:t>Jakie efekty udało się uzyskać?</a:t>
            </a:r>
            <a:endParaRPr lang="pl-PL" sz="3400" dirty="0">
              <a:solidFill>
                <a:srgbClr val="2D3C58"/>
              </a:solidFill>
            </a:endParaRPr>
          </a:p>
        </p:txBody>
      </p:sp>
      <p:pic>
        <p:nvPicPr>
          <p:cNvPr id="1026" name="Picture 2" descr="\\zasoby\Wspolny\CDP\Jaslo\1_Wnioski\2_z umowami\2016_4118_MP_Alpinistyczne Prace Wysokościowe Jadwiga Novykov\3. Dokumenty sprawozdawcze\IMG_20180806_2106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13" y="2431338"/>
            <a:ext cx="7256555" cy="54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zasoby\Wspolny\CDP\Jaslo\1_Wnioski\2_z umowami\2016_995_MP_Andrzej Pudełko Zakład Budowlano-Remontowy\3. Dokumenty sprawozdawcze\zdjęcia\43542699_947892635400490_665468685171608780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569" y="2431339"/>
            <a:ext cx="4464496" cy="59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zasoby\Wspolny\CDP\Jaslo\1_Wnioski\3_odebrane_rozliczone\odb_2015_1617_RB_Zakład Usługowo Transportowo Handlowy Stanisław Hyliński\3. Dokumenty sprawozdawcze\04 - Fotografie.jpg\IMG_04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84" y="3508649"/>
            <a:ext cx="7326283" cy="488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092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661</Words>
  <Application>Microsoft Office PowerPoint</Application>
  <PresentationFormat>Niestandardowy</PresentationFormat>
  <Paragraphs>88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Lato Light</vt:lpstr>
      <vt:lpstr>Lato Bold</vt:lpstr>
      <vt:lpstr>Helvetica Neue</vt:lpstr>
      <vt:lpstr>Helvetica Light</vt:lpstr>
      <vt:lpstr>White</vt:lpstr>
      <vt:lpstr>Program dofinansowania płatników składek</vt:lpstr>
      <vt:lpstr>Co to za Program?</vt:lpstr>
      <vt:lpstr>Kto może ubiegać się o dofinansowanie?</vt:lpstr>
      <vt:lpstr>Jakie dofinansowanie można otrzymać?</vt:lpstr>
      <vt:lpstr>Jakie przykładowe projekty moglibyśmy dofinansować?</vt:lpstr>
      <vt:lpstr>Czy są firmy które skorzystały już z dofinansowania?</vt:lpstr>
      <vt:lpstr>Jakie efekty udało się uzyskać?</vt:lpstr>
      <vt:lpstr>Prezentacja programu PowerPoint</vt:lpstr>
      <vt:lpstr>Prezentacja programu PowerPoint</vt:lpstr>
      <vt:lpstr>Jak przystąpić do Programu?</vt:lpstr>
      <vt:lpstr>Gdzie składać i kto obsługuje wnioski z naszego terenu?</vt:lpstr>
      <vt:lpstr>Gdzie możemy znaleźć więcej informacji?</vt:lpstr>
      <vt:lpstr>Dziękuję za uwagę.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Przykładowy tekst tytułowy</dc:title>
  <dc:creator>Guzik, Łukasz</dc:creator>
  <cp:lastModifiedBy>Guzik, Łukasz</cp:lastModifiedBy>
  <cp:revision>144</cp:revision>
  <dcterms:modified xsi:type="dcterms:W3CDTF">2019-04-04T07:17:54Z</dcterms:modified>
</cp:coreProperties>
</file>