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75" r:id="rId10"/>
    <p:sldId id="263" r:id="rId11"/>
    <p:sldId id="276" r:id="rId12"/>
    <p:sldId id="297" r:id="rId13"/>
    <p:sldId id="295" r:id="rId14"/>
    <p:sldId id="264" r:id="rId15"/>
    <p:sldId id="302" r:id="rId16"/>
    <p:sldId id="300" r:id="rId17"/>
    <p:sldId id="301" r:id="rId18"/>
    <p:sldId id="299" r:id="rId19"/>
    <p:sldId id="304" r:id="rId20"/>
    <p:sldId id="303" r:id="rId21"/>
    <p:sldId id="306" r:id="rId22"/>
    <p:sldId id="305" r:id="rId23"/>
    <p:sldId id="271" r:id="rId24"/>
    <p:sldId id="307" r:id="rId25"/>
    <p:sldId id="270" r:id="rId26"/>
    <p:sldId id="269" r:id="rId27"/>
    <p:sldId id="265" r:id="rId28"/>
    <p:sldId id="266" r:id="rId29"/>
    <p:sldId id="267" r:id="rId30"/>
    <p:sldId id="272" r:id="rId31"/>
    <p:sldId id="274" r:id="rId32"/>
    <p:sldId id="273" r:id="rId33"/>
    <p:sldId id="268" r:id="rId34"/>
    <p:sldId id="277" r:id="rId35"/>
    <p:sldId id="278" r:id="rId36"/>
    <p:sldId id="280" r:id="rId37"/>
    <p:sldId id="281" r:id="rId38"/>
    <p:sldId id="282" r:id="rId39"/>
    <p:sldId id="290" r:id="rId40"/>
    <p:sldId id="285" r:id="rId41"/>
    <p:sldId id="291" r:id="rId42"/>
    <p:sldId id="286" r:id="rId43"/>
    <p:sldId id="292" r:id="rId44"/>
    <p:sldId id="287" r:id="rId45"/>
    <p:sldId id="288" r:id="rId46"/>
    <p:sldId id="289" r:id="rId47"/>
    <p:sldId id="293" r:id="rId48"/>
  </p:sldIdLst>
  <p:sldSz cx="12192000" cy="6858000"/>
  <p:notesSz cx="6797675" cy="98742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6827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23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5116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62757A8-BC07-49B8-8D16-87A67B0C2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BFFD2AA3-6662-41C0-8CE8-120972936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B2BBC133-8D74-4D16-A158-13219259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92CD940F-C9BA-4125-B439-A8D15CE3B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2A56C737-E72E-4ABB-873C-346A0021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14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58240BA-1F29-4434-AF89-AC9008138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BD97B6D-8B48-40B1-8A1F-19D45D317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A4F0640A-978E-41A5-8F37-AE2E237F1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F0BBA72B-0020-4015-9C5E-C6647821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202C1BDC-D2A4-4B24-8871-78E2CE8F8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28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36096C3-950E-4E44-BB92-F47BDE93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96C7B8BA-9D51-42A8-B721-0BFB8E0B3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7657F2E8-DBD6-49A1-A28B-9FC1613C9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DDA6DC1A-81CF-447E-9E04-5CFCA6D06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4CFF7117-DBD6-4411-A3D0-D4701EE9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26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E4B7EE3-0B67-43B1-A21B-002E90AEF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4EF963F-53FA-4B49-95FE-95C7ECF81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9F39E3B2-3029-4E6A-816F-FD306FDCF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9E888F64-9512-4E1D-8D59-D4C94B5E0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5A25FB5F-56C7-448D-AE4C-055E2EAD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7DF62350-6D42-4222-B2CC-E94010D7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75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98CE5A6-3630-40D8-B8E2-18FFF498C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5F9F4459-F10B-4CF6-AB11-38151F20B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C7A8945D-5756-4C9E-B2BC-6B7E65625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2B810D6F-0025-46D6-BC61-BE716B976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9AE11973-CEA3-4F0F-A9C5-30CAA03F7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BAAC6B50-38E6-4ECA-9F9E-EA4BADCA8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75693D7D-6FAC-4210-ACDB-AEF800903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D996D5F3-B67F-4AAA-ACFE-71B9DDE9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14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3569521-FF38-460F-8512-4CF3803E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AF0C8CF9-CA5E-445C-AF47-40A9DFEDF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523E04AE-8175-40DB-A5F2-C94FF23B9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1B5637B6-7FE5-4358-8359-5092755D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20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2A13687C-1F13-4972-AB16-12EC0687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BD3FF09C-2F24-4A9A-AE38-EE6FCBD72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FC33143B-3ECB-4E30-BAC9-479A637F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35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A1479E3-EBC4-45C8-8024-2296710D9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6FE61223-72CD-4608-B6B1-52DEA2853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1EE4B88B-0ED5-4044-87FE-AD902D013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B99F21E8-853B-435F-BF12-532D42AC3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A8440631-F8EC-40D6-B750-FCBDBBEA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23CB3A56-07DA-4741-8184-2D15898F1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8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5422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5FC0B0D-D547-408D-97B0-7A39DD34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AD71DFF9-3FD4-4615-9366-16C2D9A83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A89B030F-C4A8-45D0-999A-A42D90EF4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F764AD76-8439-42FB-AE1E-7E7A38B18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385F21D9-62F0-4152-ADF0-C74C1F8F1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A927E7F8-AE9A-47E3-A4F7-1DBD14425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88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7A5E249-0F54-48FD-8507-8A0DE5239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F340D21B-DE52-4D65-BFED-8A8A1BD11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4FC4ACF7-50B9-4D09-A49E-1C149DB18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357405DC-7D87-40EE-A888-F16228DA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2C5C593A-10BF-4412-A3E4-51287CF70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37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EC2F623F-9796-46C3-8E36-24A2DBB19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7BC03AA4-E8C1-44BA-8413-3308CA52A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9D806613-79E7-4587-B4C6-CCD0370B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D5A13CBB-4320-42B0-B4AD-AE2709B2B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38F3179D-C714-430A-AA67-93671912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4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29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952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337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842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243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25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80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67EA9-2A0B-4791-A033-C5B7FE5EC0E3}" type="datetimeFigureOut">
              <a:rPr lang="pl-PL" smtClean="0"/>
              <a:t>2019-03-14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A14A6-E345-443B-BD38-6AB899B8C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688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227A1A7B-46F6-4CA6-B6E6-E029E54B1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5980E24A-9D79-4DD9-A40B-54972EB9A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D6C29427-197F-419A-B1A6-371CFDFB6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D8476-D987-43EB-9740-C62112B9D07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392E8425-ADD1-4711-86F2-B6E153FB8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99F4685D-85F3-4A1D-8693-B824477F2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BC415-4BC1-4369-8784-9ED967F6EDA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5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01" y="212576"/>
            <a:ext cx="1912397" cy="2227242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2056427"/>
            <a:ext cx="12192000" cy="2387600"/>
          </a:xfrm>
        </p:spPr>
        <p:txBody>
          <a:bodyPr>
            <a:noAutofit/>
          </a:bodyPr>
          <a:lstStyle/>
          <a:p>
            <a:r>
              <a:rPr lang="pl-PL" sz="6600" b="1" dirty="0">
                <a:effectLst>
                  <a:glow rad="101600">
                    <a:schemeClr val="bg1">
                      <a:alpha val="7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</a:t>
            </a:r>
            <a:br>
              <a:rPr lang="pl-PL" sz="6600" b="1" dirty="0">
                <a:effectLst>
                  <a:glow rad="101600">
                    <a:schemeClr val="bg1">
                      <a:alpha val="7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dirty="0">
                <a:effectLst>
                  <a:glow rad="101600">
                    <a:schemeClr val="bg1">
                      <a:alpha val="7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działalności </a:t>
            </a:r>
            <a:r>
              <a:rPr lang="pl-PL" sz="6600" b="1" dirty="0" smtClean="0">
                <a:effectLst>
                  <a:glow rad="101600">
                    <a:schemeClr val="bg1">
                      <a:alpha val="78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międzysesyjnej</a:t>
            </a:r>
            <a:endParaRPr lang="pl-PL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81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9778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210465"/>
            <a:ext cx="5516748" cy="3453355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794286"/>
            <a:ext cx="3657600" cy="2414016"/>
          </a:xfrm>
        </p:spPr>
      </p:pic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8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C70613E0-9778-4896-A1CF-48A8BAB56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ytuł 13">
            <a:extLst>
              <a:ext uri="{FF2B5EF4-FFF2-40B4-BE49-F238E27FC236}">
                <a16:creationId xmlns="" xmlns:a16="http://schemas.microsoft.com/office/drawing/2014/main" id="{8CEC1E33-B479-4F95-A231-2DF3AEA40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426200" cy="1841499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BC04B004-84CD-457F-B25B-300D9A8C6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99000"/>
            <a:ext cx="9144000" cy="2158998"/>
          </a:xfrm>
        </p:spPr>
        <p:txBody>
          <a:bodyPr>
            <a:normAutofit/>
          </a:bodyPr>
          <a:lstStyle/>
          <a:p>
            <a:r>
              <a:rPr lang="pl-PL" sz="3200" b="1" dirty="0"/>
              <a:t>Resortowy programu rozwoju instytucji opieki nad dziećmi w wieku do lat 3 „MALUCH+”</a:t>
            </a:r>
          </a:p>
          <a:p>
            <a:r>
              <a:rPr lang="pl-PL" sz="3200" b="1" dirty="0"/>
              <a:t>Żłobek Gminny w Dydni</a:t>
            </a:r>
          </a:p>
          <a:p>
            <a:r>
              <a:rPr lang="pl-PL" sz="3200" b="1" dirty="0"/>
              <a:t>36-204 Dydnia 212</a:t>
            </a:r>
          </a:p>
          <a:p>
            <a:endParaRPr lang="pl-PL" dirty="0"/>
          </a:p>
        </p:txBody>
      </p:sp>
      <p:pic>
        <p:nvPicPr>
          <p:cNvPr id="5" name="Obraz1">
            <a:extLst>
              <a:ext uri="{FF2B5EF4-FFF2-40B4-BE49-F238E27FC236}">
                <a16:creationId xmlns="" xmlns:a16="http://schemas.microsoft.com/office/drawing/2014/main" id="{3E493DEA-1D1B-40F2-8E4D-15272F4256BA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1"/>
            <a:ext cx="66802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45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/>
              <a:t>Przystąpienie do projektu zostało poprzedzone przeprowadzonym sondażem w formie ankiet składanych w okresie </a:t>
            </a:r>
            <a:br>
              <a:rPr lang="pl-PL" sz="3600" dirty="0"/>
            </a:br>
            <a:r>
              <a:rPr lang="pl-PL" sz="3600" dirty="0"/>
              <a:t>od 11 do 17 grudnia 2018 r.</a:t>
            </a:r>
            <a:br>
              <a:rPr lang="pl-PL" sz="3600" dirty="0"/>
            </a:br>
            <a:r>
              <a:rPr lang="pl-PL" sz="3600" dirty="0"/>
              <a:t>Liczba złożonych ankiet – 14.</a:t>
            </a:r>
            <a:br>
              <a:rPr lang="pl-PL" sz="3600" dirty="0"/>
            </a:br>
            <a:r>
              <a:rPr lang="pl-PL" sz="3600" dirty="0"/>
              <a:t>Wstępnie szacowany koszt czesnego od 450 zł/m-c</a:t>
            </a:r>
            <a:br>
              <a:rPr lang="pl-PL" sz="3600" dirty="0"/>
            </a:br>
            <a:r>
              <a:rPr lang="pl-PL" sz="3600" dirty="0"/>
              <a:t>Wstępnie szacowany koszt wyżywienia od 7 zł/dzień</a:t>
            </a:r>
            <a:br>
              <a:rPr lang="pl-PL" sz="3600" dirty="0"/>
            </a:br>
            <a:r>
              <a:rPr lang="pl-PL" sz="3600" dirty="0"/>
              <a:t>Ankiety złożyli rodzice dzieci mieszkających w miejscowościach: Dydnia, Krzemienna, Krzywe, Końskie, Jabłonka, Niewistka, Niebocko.</a:t>
            </a:r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30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Grupa docelowa:</a:t>
            </a:r>
            <a:br>
              <a:rPr lang="pl-PL" dirty="0"/>
            </a:br>
            <a:r>
              <a:rPr lang="pl-PL" dirty="0"/>
              <a:t>– dzieci do ukończenia 3. roku </a:t>
            </a:r>
            <a:r>
              <a:rPr lang="pl-PL" dirty="0" smtClean="0"/>
              <a:t>życia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/>
              <a:t>(lub 4. roku życia, w przypadku gdy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niemożliwe </a:t>
            </a:r>
            <a:r>
              <a:rPr lang="pl-PL" dirty="0"/>
              <a:t>lub utrudnione jest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objęcie </a:t>
            </a:r>
            <a:r>
              <a:rPr lang="pl-PL" dirty="0"/>
              <a:t>dziecka wychowaniem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przedszkolnym</a:t>
            </a:r>
            <a:r>
              <a:rPr lang="pl-PL" dirty="0"/>
              <a:t>),</a:t>
            </a:r>
          </a:p>
          <a:p>
            <a:pPr marL="0" indent="0">
              <a:buNone/>
            </a:pPr>
            <a:r>
              <a:rPr lang="pl-PL" dirty="0"/>
              <a:t>– dzieci niepełnosprawne </a:t>
            </a:r>
            <a:r>
              <a:rPr lang="pl-PL" dirty="0" smtClean="0"/>
              <a:t>lub</a:t>
            </a:r>
            <a:br>
              <a:rPr lang="pl-PL" dirty="0" smtClean="0"/>
            </a:br>
            <a:r>
              <a:rPr lang="pl-PL" dirty="0" smtClean="0"/>
              <a:t> wymagające </a:t>
            </a:r>
            <a:r>
              <a:rPr lang="pl-PL" dirty="0"/>
              <a:t>szczególnej opieki.</a:t>
            </a: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155" y="2549076"/>
            <a:ext cx="5558342" cy="41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00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="" xmlns:a16="http://schemas.microsoft.com/office/drawing/2014/main" id="{A3D9B290-7DC4-460A-B5A4-A5000918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9675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Wykaz dzieci urodzonych w poszczególnych miejscowościach Gminy Dydnia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="" xmlns:a16="http://schemas.microsoft.com/office/drawing/2014/main" id="{8028DC95-E03A-45C7-84A6-6F2B73A79B1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55600" y="1690688"/>
          <a:ext cx="11518900" cy="5053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5463">
                  <a:extLst>
                    <a:ext uri="{9D8B030D-6E8A-4147-A177-3AD203B41FA5}">
                      <a16:colId xmlns="" xmlns:a16="http://schemas.microsoft.com/office/drawing/2014/main" val="2192714410"/>
                    </a:ext>
                  </a:extLst>
                </a:gridCol>
                <a:gridCol w="2335800">
                  <a:extLst>
                    <a:ext uri="{9D8B030D-6E8A-4147-A177-3AD203B41FA5}">
                      <a16:colId xmlns="" xmlns:a16="http://schemas.microsoft.com/office/drawing/2014/main" val="4189218349"/>
                    </a:ext>
                  </a:extLst>
                </a:gridCol>
                <a:gridCol w="2769507">
                  <a:extLst>
                    <a:ext uri="{9D8B030D-6E8A-4147-A177-3AD203B41FA5}">
                      <a16:colId xmlns="" xmlns:a16="http://schemas.microsoft.com/office/drawing/2014/main" val="830770411"/>
                    </a:ext>
                  </a:extLst>
                </a:gridCol>
                <a:gridCol w="2718130">
                  <a:extLst>
                    <a:ext uri="{9D8B030D-6E8A-4147-A177-3AD203B41FA5}">
                      <a16:colId xmlns="" xmlns:a16="http://schemas.microsoft.com/office/drawing/2014/main" val="3655276466"/>
                    </a:ext>
                  </a:extLst>
                </a:gridCol>
              </a:tblGrid>
              <a:tr h="576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Miejscowość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Liczba urodzeń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w roku 2016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Liczba urodzeń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w roku 2017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Liczba urodzeń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w roku 2018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2466835031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Dydnia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18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23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15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149693748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Krzemienna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2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3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8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436974000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Krzywe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2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5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8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1762733534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Temeszów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3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1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1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2949886129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Obarzym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12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0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2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3171816245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Niewistka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1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4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1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2007758817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Niebocko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14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19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11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1794874539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Grabówka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9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5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8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91958193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Jabłonka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17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12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16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916753497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Wydrna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4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8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4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2862979402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Końskie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4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7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4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1900797117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Witryłów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3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5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5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2056252581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Ulucz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0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0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0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1043460023"/>
                  </a:ext>
                </a:extLst>
              </a:tr>
              <a:tr h="319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Ogółem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89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>
                          <a:effectLst/>
                        </a:rPr>
                        <a:t>92</a:t>
                      </a:r>
                      <a:endParaRPr lang="pl-PL" sz="1600" kern="15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kern="150" dirty="0">
                          <a:effectLst/>
                        </a:rPr>
                        <a:t>83</a:t>
                      </a:r>
                      <a:endParaRPr lang="pl-PL" sz="1600" kern="150" dirty="0">
                        <a:effectLst/>
                        <a:latin typeface="Liberation Serif" panose="02020603050405020304" pitchFamily="18" charset="0"/>
                        <a:ea typeface="Lucida Sans Unicode" panose="020B0602030504020204" pitchFamily="34" charset="0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="" xmlns:a16="http://schemas.microsoft.com/office/drawing/2014/main" val="2559358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86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699" y="1277549"/>
            <a:ext cx="9265315" cy="521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82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19585" y="960799"/>
            <a:ext cx="10515600" cy="5299587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60" y="1166550"/>
            <a:ext cx="10258125" cy="51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36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Opiekunem w żłobku może być</a:t>
            </a:r>
            <a:r>
              <a:rPr lang="pl-PL" dirty="0" smtClean="0"/>
              <a:t>: </a:t>
            </a:r>
          </a:p>
          <a:p>
            <a:r>
              <a:rPr lang="pl-PL" dirty="0" smtClean="0"/>
              <a:t>dyplomowana </a:t>
            </a:r>
            <a:r>
              <a:rPr lang="pl-PL" dirty="0"/>
              <a:t>pielęgniarka </a:t>
            </a:r>
            <a:br>
              <a:rPr lang="pl-PL" dirty="0"/>
            </a:br>
            <a:r>
              <a:rPr lang="pl-PL" dirty="0"/>
              <a:t>(przy grupie od 20 dzieci);</a:t>
            </a:r>
          </a:p>
          <a:p>
            <a:r>
              <a:rPr lang="pl-PL" dirty="0"/>
              <a:t>dyplomowana położna;</a:t>
            </a:r>
          </a:p>
          <a:p>
            <a:r>
              <a:rPr lang="pl-PL" dirty="0"/>
              <a:t>opiekunka dziecięca;</a:t>
            </a:r>
          </a:p>
          <a:p>
            <a:r>
              <a:rPr lang="pl-PL" dirty="0"/>
              <a:t>nauczyciel wychowania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przedszkolnego</a:t>
            </a:r>
            <a:r>
              <a:rPr lang="pl-PL" dirty="0"/>
              <a:t>;</a:t>
            </a:r>
          </a:p>
          <a:p>
            <a:r>
              <a:rPr lang="pl-PL" dirty="0"/>
              <a:t>nauczyciel edukacji wczesnoszkolnej;</a:t>
            </a:r>
          </a:p>
          <a:p>
            <a:r>
              <a:rPr lang="pl-PL" dirty="0"/>
              <a:t>pedagog opiekuńczo wychowawczy.</a:t>
            </a: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688" y="1610436"/>
            <a:ext cx="5392822" cy="48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3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8" y="450377"/>
            <a:ext cx="11968262" cy="564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76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l-PL" dirty="0" smtClean="0"/>
              <a:t>Zakres </a:t>
            </a:r>
            <a:r>
              <a:rPr lang="pl-PL" dirty="0"/>
              <a:t>robót </a:t>
            </a:r>
            <a:r>
              <a:rPr lang="pl-PL" dirty="0" smtClean="0"/>
              <a:t>budowlanych:</a:t>
            </a:r>
          </a:p>
          <a:p>
            <a:r>
              <a:rPr lang="pl-PL" dirty="0" smtClean="0"/>
              <a:t>naprawa </a:t>
            </a:r>
            <a:r>
              <a:rPr lang="pl-PL" dirty="0"/>
              <a:t>tynków,</a:t>
            </a:r>
          </a:p>
          <a:p>
            <a:r>
              <a:rPr lang="pl-PL" dirty="0"/>
              <a:t>malowanie pomieszczeń,</a:t>
            </a:r>
          </a:p>
          <a:p>
            <a:r>
              <a:rPr lang="pl-PL" dirty="0"/>
              <a:t>podział pomieszczenia drzwiami,</a:t>
            </a:r>
          </a:p>
          <a:p>
            <a:r>
              <a:rPr lang="pl-PL" dirty="0"/>
              <a:t>odnowienie posadzki z parkietu,</a:t>
            </a:r>
          </a:p>
          <a:p>
            <a:r>
              <a:rPr lang="pl-PL" dirty="0"/>
              <a:t>montaż grzejników,</a:t>
            </a:r>
          </a:p>
          <a:p>
            <a:r>
              <a:rPr lang="pl-PL" dirty="0"/>
              <a:t>montaż umywalek, ustępów </a:t>
            </a:r>
            <a:br>
              <a:rPr lang="pl-PL" dirty="0"/>
            </a:br>
            <a:r>
              <a:rPr lang="pl-PL" dirty="0"/>
              <a:t>i bidetu</a:t>
            </a:r>
          </a:p>
          <a:p>
            <a:r>
              <a:rPr lang="pl-PL" dirty="0"/>
              <a:t>montaż skrzynek i rozdzielni </a:t>
            </a:r>
            <a:br>
              <a:rPr lang="pl-PL" dirty="0"/>
            </a:br>
            <a:r>
              <a:rPr lang="pl-PL" dirty="0"/>
              <a:t>skrzyniowych wraz z konstrukcją,</a:t>
            </a:r>
          </a:p>
          <a:p>
            <a:r>
              <a:rPr lang="pl-PL" dirty="0"/>
              <a:t>instalacja oświetleniowa,</a:t>
            </a: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20177"/>
            <a:ext cx="5675868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67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W okresie od 26 stycznia do 13 marca 2019 roku wydałam 33 zarządzenia, w tym:</a:t>
            </a:r>
          </a:p>
          <a:p>
            <a:pPr marL="0" indent="0">
              <a:buNone/>
            </a:pPr>
            <a:r>
              <a:rPr lang="pl-PL" dirty="0" smtClean="0"/>
              <a:t>-W/s </a:t>
            </a:r>
            <a:r>
              <a:rPr lang="pl-PL" dirty="0"/>
              <a:t>ogłoszenia konkursu na stanowisko dyrektora Gminnego Ośrodka Kultury Bibliotek Promocji i Wypoczynku w </a:t>
            </a:r>
            <a:r>
              <a:rPr lang="pl-PL" dirty="0" smtClean="0"/>
              <a:t>Dydni</a:t>
            </a:r>
          </a:p>
          <a:p>
            <a:pPr marL="0" indent="0">
              <a:buNone/>
            </a:pPr>
            <a:r>
              <a:rPr lang="pl-PL" dirty="0"/>
              <a:t>-</a:t>
            </a:r>
            <a:r>
              <a:rPr lang="pl-PL" dirty="0" smtClean="0"/>
              <a:t>W/s </a:t>
            </a:r>
            <a:r>
              <a:rPr lang="pl-PL" dirty="0"/>
              <a:t>terminów przeprowadzenia postępowania rekrutacyjnego oraz postępowania uzupełniającego, w tym terminów składania dokumentów do publicznych przedszkoli, oddziałów przedszkolnych w publicznych szkołach podstawowych oraz klas I publicznych szkół podstawowych prowadzonych przez Gminę Dydnia w roku szkolnym </a:t>
            </a:r>
            <a:r>
              <a:rPr lang="pl-PL" dirty="0" smtClean="0"/>
              <a:t>2019/2010</a:t>
            </a:r>
          </a:p>
          <a:p>
            <a:pPr marL="0" indent="0">
              <a:buNone/>
            </a:pPr>
            <a:r>
              <a:rPr lang="pl-PL" dirty="0" smtClean="0"/>
              <a:t>-w/s </a:t>
            </a:r>
            <a:r>
              <a:rPr lang="pl-PL" dirty="0"/>
              <a:t>ogłoszenia otwartego konkursu ofert na realizację zadania własnego Gminy Dydnia w zakresie rozwoju sportu w 2019 </a:t>
            </a:r>
            <a:r>
              <a:rPr lang="pl-PL" dirty="0" smtClean="0"/>
              <a:t>roku</a:t>
            </a:r>
          </a:p>
          <a:p>
            <a:pPr>
              <a:buFontTx/>
              <a:buChar char="-"/>
            </a:pPr>
            <a:r>
              <a:rPr lang="pl-PL" dirty="0" smtClean="0"/>
              <a:t>w/s </a:t>
            </a:r>
            <a:r>
              <a:rPr lang="pl-PL" dirty="0"/>
              <a:t>ogłoszenia otwartego naboru partnera do projektu planowanego do dofinansowania ze środków Regionalnego Programu Operacyjnego Województwa Podkarpackiego na lata 2014 – 2020, </a:t>
            </a:r>
            <a:endParaRPr lang="pl-PL" dirty="0" smtClean="0"/>
          </a:p>
          <a:p>
            <a:pPr>
              <a:buFontTx/>
              <a:buChar char="-"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- </a:t>
            </a:r>
            <a:r>
              <a:rPr lang="pl-PL" dirty="0"/>
              <a:t>Remont zaplecza </a:t>
            </a:r>
            <a:r>
              <a:rPr lang="pl-PL" dirty="0" smtClean="0"/>
              <a:t>parkingowego: </a:t>
            </a:r>
          </a:p>
          <a:p>
            <a:r>
              <a:rPr lang="pl-PL" dirty="0" smtClean="0"/>
              <a:t>montaż </a:t>
            </a:r>
            <a:r>
              <a:rPr lang="pl-PL" dirty="0"/>
              <a:t>rowków pod krawężniki i ław krawężnikowych,</a:t>
            </a:r>
          </a:p>
          <a:p>
            <a:r>
              <a:rPr lang="pl-PL" dirty="0"/>
              <a:t>montaż krawężników, przepustów pod zjazdami,</a:t>
            </a:r>
          </a:p>
          <a:p>
            <a:r>
              <a:rPr lang="pl-PL" dirty="0"/>
              <a:t>wykonanie podbudowy z kruszyw,</a:t>
            </a:r>
          </a:p>
          <a:p>
            <a:r>
              <a:rPr lang="pl-PL" dirty="0"/>
              <a:t>położenie nawierzchni z kostki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brukowej </a:t>
            </a:r>
            <a:r>
              <a:rPr lang="pl-PL" dirty="0"/>
              <a:t>betonowej,</a:t>
            </a:r>
          </a:p>
          <a:p>
            <a:r>
              <a:rPr lang="pl-PL" dirty="0"/>
              <a:t>remonty cząstkowe nawierzchni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bitumicznych</a:t>
            </a: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210" y="2672265"/>
            <a:ext cx="5495763" cy="412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57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Zakup </a:t>
            </a:r>
            <a:r>
              <a:rPr lang="pl-PL" dirty="0"/>
              <a:t>mebli, pomocy dydaktycznych i zabawek</a:t>
            </a:r>
            <a:r>
              <a:rPr lang="pl-PL" dirty="0" smtClean="0"/>
              <a:t>:</a:t>
            </a:r>
          </a:p>
          <a:p>
            <a:pPr marL="0" indent="0">
              <a:buNone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- zakup mebli i wyposażenia </a:t>
            </a:r>
            <a:r>
              <a:rPr lang="pl-PL" dirty="0" smtClean="0"/>
              <a:t>stanowi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/>
              <a:t>katalog 100 pozycji na łączną </a:t>
            </a:r>
            <a:r>
              <a:rPr lang="pl-PL" dirty="0" smtClean="0"/>
              <a:t>kwotę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/>
              <a:t>67 747 zł</a:t>
            </a:r>
          </a:p>
          <a:p>
            <a:pPr marL="0" indent="0">
              <a:buNone/>
            </a:pPr>
            <a:r>
              <a:rPr lang="pl-PL" dirty="0"/>
              <a:t>- zakup zabawek stanowi katalog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65 </a:t>
            </a:r>
            <a:r>
              <a:rPr lang="pl-PL" dirty="0"/>
              <a:t>pozycji na łączną kwotę 7 961 zł</a:t>
            </a:r>
          </a:p>
          <a:p>
            <a:pPr marL="0" indent="0">
              <a:buNone/>
            </a:pPr>
            <a:r>
              <a:rPr lang="pl-PL" dirty="0"/>
              <a:t>- zakup pomocy dydaktycznych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stanowi </a:t>
            </a:r>
            <a:r>
              <a:rPr lang="pl-PL" dirty="0"/>
              <a:t>katalog 58 pozycji na kwotę 7 731 zł</a:t>
            </a: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087" y="1921648"/>
            <a:ext cx="4268887" cy="48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83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71752" y="1132126"/>
            <a:ext cx="3648496" cy="2739078"/>
          </a:xfrm>
          <a:prstGeom prst="rect">
            <a:avLst/>
          </a:prstGeom>
        </p:spPr>
      </p:pic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126" y="1132126"/>
            <a:ext cx="3772462" cy="27390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17" y="1132127"/>
            <a:ext cx="3652103" cy="273907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753" y="3994291"/>
            <a:ext cx="3648496" cy="25839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261" y="3871204"/>
            <a:ext cx="3634259" cy="284707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4126" y="3871204"/>
            <a:ext cx="3772461" cy="300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6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Rozstrzygany jest przetarg na przebudowę 4 Domów Ludowych /Grabówka, Niebocko, Wydrna, Końskie/ w ramach PROW całkowity koszt zadania </a:t>
            </a:r>
            <a:r>
              <a:rPr lang="pl-PL" dirty="0" smtClean="0"/>
              <a:t>815 832,34zł</a:t>
            </a:r>
            <a:r>
              <a:rPr lang="pl-PL" dirty="0"/>
              <a:t>, 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Najkorzystniejszą </a:t>
            </a:r>
            <a:r>
              <a:rPr lang="pl-PL" dirty="0"/>
              <a:t>ofertę złożył Zakład Remontowo-Budowlany REM-BUD Waldemar Buczek, Brzozów za kwotę 999,7tyś zł, jest droższa od planowanych kosztów o kwotę 183,9tyś zł. 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Uzyskano pozwolenia na </a:t>
            </a:r>
            <a:r>
              <a:rPr lang="pl-PL" dirty="0" smtClean="0"/>
              <a:t>budowę: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- </a:t>
            </a:r>
            <a:r>
              <a:rPr lang="pl-PL" dirty="0" smtClean="0"/>
              <a:t>Rozbudowa </a:t>
            </a:r>
            <a:r>
              <a:rPr lang="pl-PL" dirty="0"/>
              <a:t>Szkoły </a:t>
            </a:r>
            <a:r>
              <a:rPr lang="pl-PL" dirty="0" smtClean="0"/>
              <a:t>Podstawowej </a:t>
            </a:r>
            <a:r>
              <a:rPr lang="pl-PL" dirty="0"/>
              <a:t>w Grabówce</a:t>
            </a:r>
          </a:p>
          <a:p>
            <a:pPr>
              <a:buFontTx/>
              <a:buChar char="-"/>
            </a:pPr>
            <a:r>
              <a:rPr lang="pl-PL" dirty="0" smtClean="0"/>
              <a:t>Budowa Hospicjum </a:t>
            </a:r>
            <a:r>
              <a:rPr lang="pl-PL" dirty="0"/>
              <a:t>w </a:t>
            </a:r>
            <a:r>
              <a:rPr lang="pl-PL" dirty="0" smtClean="0"/>
              <a:t>Krzemiennej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r>
              <a:rPr lang="pl-PL" dirty="0" smtClean="0"/>
              <a:t>Trwa </a:t>
            </a:r>
            <a:r>
              <a:rPr lang="pl-PL" dirty="0"/>
              <a:t>realizacja projektu pn. „ODNAWIALNE ŹRÓDŁA ENERGII W GMINIE ZAGÓRZ I  GMINIE DYDNIA” koszt </a:t>
            </a:r>
            <a:r>
              <a:rPr lang="pl-PL" dirty="0" smtClean="0"/>
              <a:t>2 550 000,0 zł</a:t>
            </a:r>
            <a:r>
              <a:rPr lang="pl-PL" dirty="0"/>
              <a:t>, zakończono montaż  kotłów c.o. na </a:t>
            </a:r>
            <a:r>
              <a:rPr lang="pl-PL" dirty="0" err="1" smtClean="0"/>
              <a:t>pellet</a:t>
            </a:r>
            <a:r>
              <a:rPr lang="pl-PL" dirty="0" smtClean="0"/>
              <a:t> </a:t>
            </a:r>
            <a:r>
              <a:rPr lang="pl-PL" dirty="0"/>
              <a:t>I etapu,  rozpoczęto </a:t>
            </a:r>
            <a:r>
              <a:rPr lang="pl-PL" dirty="0" smtClean="0"/>
              <a:t>montaż </a:t>
            </a:r>
            <a:r>
              <a:rPr lang="pl-PL" dirty="0"/>
              <a:t>instalacji solarnych i </a:t>
            </a:r>
            <a:r>
              <a:rPr lang="pl-PL" dirty="0" smtClean="0"/>
              <a:t>fotowoltaicznych.</a:t>
            </a: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5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- W </a:t>
            </a:r>
            <a:r>
              <a:rPr lang="pl-PL" dirty="0"/>
              <a:t>opracowaniu jest  dokumentacja do decyzji środowiskowej na kanalizację  i wodociąg w </a:t>
            </a:r>
            <a:r>
              <a:rPr lang="pl-PL" dirty="0" smtClean="0"/>
              <a:t>Temeszowie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- po dwóch latach przerwy wznawiam procedurę uzyskania decyzji środowiskowej dla kanalizacji w </a:t>
            </a:r>
            <a:r>
              <a:rPr lang="pl-PL" dirty="0" err="1"/>
              <a:t>Obarzymie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Nadzorowałam  złożenie wniosków na: </a:t>
            </a:r>
          </a:p>
          <a:p>
            <a:pPr marL="0" indent="0">
              <a:buNone/>
            </a:pPr>
            <a:r>
              <a:rPr lang="pl-PL" dirty="0"/>
              <a:t>- budowę sceny w parku w Dydni w ramach Odnowy Wsi na lata 2017-2020. </a:t>
            </a:r>
          </a:p>
          <a:p>
            <a:pPr>
              <a:buFontTx/>
              <a:buChar char="-"/>
            </a:pPr>
            <a:r>
              <a:rPr lang="pl-PL" dirty="0" smtClean="0"/>
              <a:t>budowę </a:t>
            </a:r>
            <a:r>
              <a:rPr lang="pl-PL" dirty="0"/>
              <a:t>siłowni zewnętrznej OSA w </a:t>
            </a:r>
            <a:r>
              <a:rPr lang="pl-PL" dirty="0" smtClean="0"/>
              <a:t>Jabłonce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W przygotowaniu są wnioski:</a:t>
            </a:r>
            <a:endParaRPr lang="pl-PL" dirty="0"/>
          </a:p>
          <a:p>
            <a:pPr>
              <a:buFontTx/>
              <a:buChar char="-"/>
            </a:pPr>
            <a:r>
              <a:rPr lang="pl-PL" dirty="0" smtClean="0"/>
              <a:t>adaptacja </a:t>
            </a:r>
            <a:r>
              <a:rPr lang="pl-PL" dirty="0"/>
              <a:t>i doposażenie jadalni w Zespole Szkół w </a:t>
            </a:r>
            <a:r>
              <a:rPr lang="pl-PL" dirty="0" smtClean="0"/>
              <a:t>Niebocku</a:t>
            </a:r>
          </a:p>
          <a:p>
            <a:pPr>
              <a:buFontTx/>
              <a:buChar char="-"/>
            </a:pPr>
            <a:r>
              <a:rPr lang="pl-PL" dirty="0" smtClean="0"/>
              <a:t>„Poprawa bezpieczeństwa poprzez zakup wyposażenia dla jednostek OSP w Gminie Dydnia” – zakup samochodu lekkiego i sprzętu ratowniczego. (max 85% dofinansowania, RPO WP 2014-2020)</a:t>
            </a:r>
          </a:p>
          <a:p>
            <a:pPr marL="0" indent="0">
              <a:buNone/>
            </a:pPr>
            <a:endParaRPr lang="pl-PL" dirty="0" smtClean="0"/>
          </a:p>
          <a:p>
            <a:pPr>
              <a:buFontTx/>
              <a:buChar char="-"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58900" y="1162406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Sprawy społeczne i oświatowe:</a:t>
            </a:r>
          </a:p>
          <a:p>
            <a:pPr marL="0" indent="0">
              <a:buNone/>
            </a:pPr>
            <a:r>
              <a:rPr lang="pl-PL" dirty="0" smtClean="0"/>
              <a:t>- W szkołach realizowany jest program </a:t>
            </a:r>
            <a:r>
              <a:rPr lang="pl-PL" dirty="0"/>
              <a:t>SZKOLNY KLUB SPORTOWY w 5 szkołach dla 7 grup, w ramach którego realizowane są zajęcia </a:t>
            </a:r>
            <a:r>
              <a:rPr lang="pl-PL" dirty="0" smtClean="0"/>
              <a:t>SKS –pozyskane dofinansowanie to  14 700zł </a:t>
            </a:r>
            <a:r>
              <a:rPr lang="pl-PL" dirty="0" smtClean="0"/>
              <a:t>dofinansowania;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- Dofinansowanie otrzymał projekt </a:t>
            </a:r>
            <a:r>
              <a:rPr lang="pl-PL" dirty="0"/>
              <a:t>„W sieci bez barier” </a:t>
            </a:r>
            <a:r>
              <a:rPr lang="pl-PL" dirty="0" smtClean="0"/>
              <a:t>w wysokości </a:t>
            </a:r>
          </a:p>
          <a:p>
            <a:pPr marL="0" indent="0">
              <a:buNone/>
            </a:pPr>
            <a:r>
              <a:rPr lang="pl-PL" dirty="0" smtClean="0"/>
              <a:t>149 </a:t>
            </a:r>
            <a:r>
              <a:rPr lang="pl-PL" dirty="0"/>
              <a:t>520,00zł z czego 59 808,00 zł zostanie przeznaczone na zakup laptopów z przekazaniem dla </a:t>
            </a:r>
            <a:r>
              <a:rPr lang="pl-PL" dirty="0" smtClean="0"/>
              <a:t>szkół</a:t>
            </a:r>
            <a:r>
              <a:rPr lang="pl-PL" dirty="0"/>
              <a:t>;</a:t>
            </a: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Dofinansowanie otrzymał wniosek w ramach programu Maluch+</a:t>
            </a:r>
          </a:p>
          <a:p>
            <a:pPr>
              <a:buFontTx/>
              <a:buChar char="-"/>
            </a:pPr>
            <a:r>
              <a:rPr lang="pl-PL" dirty="0" smtClean="0"/>
              <a:t>Zakończyła się rekrutacja do przedszkoli samorządowych Gminy Dydnia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Realizuję zapisy uchwały </a:t>
            </a:r>
            <a:r>
              <a:rPr lang="pl-PL" dirty="0"/>
              <a:t>R</a:t>
            </a:r>
            <a:r>
              <a:rPr lang="pl-PL" dirty="0" smtClean="0"/>
              <a:t>ady Gminy Dydnia w sprawie poparcia realizacji inwestycji Powiatu Brzozowskiego, polegającej na budowie mostu na rzece San na terenie Gminy Dydnia.</a:t>
            </a:r>
          </a:p>
          <a:p>
            <a:pPr marL="0" indent="0">
              <a:buNone/>
            </a:pPr>
            <a:r>
              <a:rPr lang="pl-PL" dirty="0" smtClean="0"/>
              <a:t>W tej sprawie odbyłam spotkanie ze Starostą Brzozowskim Zdzisławem Szmydem.</a:t>
            </a:r>
          </a:p>
          <a:p>
            <a:pPr marL="0" indent="0">
              <a:buNone/>
            </a:pPr>
            <a:r>
              <a:rPr lang="pl-PL" dirty="0" smtClean="0"/>
              <a:t>W dniu jutrzejszym wezmę udział w Sesji Powiatu Brzozowskiego i zaprezentuję stanowisko Gminy Dydnia.</a:t>
            </a: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Od listopada 2018 roku sukcesywnie wpływają wnioski mieszkańców o remonty dróg gminnych dojazdowych do domów.</a:t>
            </a:r>
          </a:p>
          <a:p>
            <a:pPr marL="0" indent="0">
              <a:buNone/>
            </a:pPr>
            <a:r>
              <a:rPr lang="pl-PL" dirty="0" smtClean="0"/>
              <a:t>Pragnę wskazać, że w odniesieniu do powyższego istnieje potrzeba </a:t>
            </a:r>
            <a:r>
              <a:rPr lang="pl-PL" dirty="0"/>
              <a:t>zabezpieczenia środków finansowych w kwocie </a:t>
            </a:r>
            <a:r>
              <a:rPr lang="pl-PL" dirty="0" smtClean="0"/>
              <a:t>ok 400 </a:t>
            </a:r>
            <a:r>
              <a:rPr lang="pl-PL" dirty="0"/>
              <a:t>tyś zł na bieżące naprawy, remonty i przebudowy dróg wewnętrznych jak też przepraw mostowych na terenie Gminy Dydnia. </a:t>
            </a:r>
            <a:endParaRPr lang="pl-PL" dirty="0" smtClean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/>
              <a:t>-w/s </a:t>
            </a:r>
            <a:r>
              <a:rPr lang="pl-PL" dirty="0"/>
              <a:t>rozstrzygnięcia otwartego konkursu ofert o dotację na realizację zadań własnych gminy w zakresie działalności na rzecz integracji i reintegracji zawodowej i społecznej osób zagrożonych wykluczeniem </a:t>
            </a:r>
            <a:r>
              <a:rPr lang="pl-PL" dirty="0" smtClean="0"/>
              <a:t>społecznym;</a:t>
            </a:r>
          </a:p>
          <a:p>
            <a:pPr marL="0" indent="0" algn="just">
              <a:buNone/>
            </a:pPr>
            <a:r>
              <a:rPr lang="pl-PL" dirty="0" smtClean="0"/>
              <a:t>-w/s </a:t>
            </a:r>
            <a:r>
              <a:rPr lang="pl-PL" dirty="0"/>
              <a:t>sprzedaży drewna iglastego gat. Sosna pozyskanego z lasu w </a:t>
            </a:r>
            <a:r>
              <a:rPr lang="pl-PL" dirty="0" err="1"/>
              <a:t>Obarzymie</a:t>
            </a:r>
            <a:r>
              <a:rPr lang="pl-PL" dirty="0"/>
              <a:t> i ustalenia ceny sprzedaży za 1 </a:t>
            </a:r>
            <a:r>
              <a:rPr lang="pl-PL" dirty="0" smtClean="0"/>
              <a:t>m3;</a:t>
            </a:r>
          </a:p>
          <a:p>
            <a:pPr algn="just">
              <a:buFontTx/>
              <a:buChar char="-"/>
            </a:pPr>
            <a:r>
              <a:rPr lang="pl-PL" dirty="0" smtClean="0"/>
              <a:t>w/s </a:t>
            </a:r>
            <a:r>
              <a:rPr lang="pl-PL" dirty="0"/>
              <a:t>przekazania w użyczenie stadionu w </a:t>
            </a:r>
            <a:r>
              <a:rPr lang="pl-PL" dirty="0" smtClean="0"/>
              <a:t>Dydni;</a:t>
            </a:r>
          </a:p>
          <a:p>
            <a:pPr algn="just">
              <a:buFontTx/>
              <a:buChar char="-"/>
            </a:pPr>
            <a:r>
              <a:rPr lang="pl-PL" dirty="0"/>
              <a:t>w/s zwołania zebrania wiejskiego celem wyboru sołtysa i rady sołeckiej w </a:t>
            </a:r>
            <a:r>
              <a:rPr lang="pl-PL" dirty="0" smtClean="0"/>
              <a:t>poszczególnych sołectwach</a:t>
            </a: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Złożyłam </a:t>
            </a:r>
            <a:r>
              <a:rPr lang="pl-PL" dirty="0"/>
              <a:t>wniosek do Pana Adama </a:t>
            </a:r>
            <a:r>
              <a:rPr lang="pl-PL" dirty="0" err="1"/>
              <a:t>Pęzioła</a:t>
            </a:r>
            <a:r>
              <a:rPr lang="pl-PL" dirty="0"/>
              <a:t> Dyrektora Oddziału Zakładu Gazownictwa Polska Spółka Gazownictwa sp. z o.o. Oddział Zakład Gazowniczy w Jaśle  - w sprawie ujęcia w planach inwestycyjnych, </a:t>
            </a:r>
            <a:r>
              <a:rPr lang="pl-PL" dirty="0" smtClean="0"/>
              <a:t>realizacji </a:t>
            </a:r>
            <a:r>
              <a:rPr lang="pl-PL" dirty="0"/>
              <a:t>projektu doporowadzenia sieci gazowej do wsi </a:t>
            </a:r>
            <a:r>
              <a:rPr lang="pl-PL" dirty="0" err="1"/>
              <a:t>Obarzym</a:t>
            </a:r>
            <a:r>
              <a:rPr lang="pl-PL" dirty="0"/>
              <a:t> i Niewistka oraz przyłączenie potencjalnych odbiorców.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Następstwem </a:t>
            </a:r>
            <a:r>
              <a:rPr lang="pl-PL" dirty="0"/>
              <a:t>pisma było spotkanie z pracownikami Polskiej Spółki Gazownictwa </a:t>
            </a:r>
            <a:r>
              <a:rPr lang="pl-PL" dirty="0" smtClean="0"/>
              <a:t>Waldemarem </a:t>
            </a:r>
            <a:r>
              <a:rPr lang="pl-PL" dirty="0" err="1" smtClean="0"/>
              <a:t>Dybasiem</a:t>
            </a:r>
            <a:r>
              <a:rPr lang="pl-PL" dirty="0" smtClean="0"/>
              <a:t> </a:t>
            </a:r>
            <a:r>
              <a:rPr lang="pl-PL" dirty="0"/>
              <a:t>i Jackiem </a:t>
            </a:r>
            <a:r>
              <a:rPr lang="pl-PL" dirty="0" smtClean="0"/>
              <a:t>Kędrą </a:t>
            </a:r>
            <a:r>
              <a:rPr lang="pl-PL" dirty="0"/>
              <a:t>w sprawie przeprowadzenia </a:t>
            </a:r>
            <a:r>
              <a:rPr lang="pl-PL" dirty="0" smtClean="0"/>
              <a:t>ankietyzacji mieszkańców </a:t>
            </a:r>
            <a:r>
              <a:rPr lang="pl-PL" dirty="0"/>
              <a:t>miejscowości </a:t>
            </a:r>
            <a:r>
              <a:rPr lang="pl-PL" dirty="0" err="1"/>
              <a:t>Obarzym</a:t>
            </a:r>
            <a:r>
              <a:rPr lang="pl-PL" dirty="0"/>
              <a:t> i Niewistka </a:t>
            </a:r>
            <a:r>
              <a:rPr lang="pl-PL" dirty="0" smtClean="0"/>
              <a:t>pod kątem zainteresowania przyłączem </a:t>
            </a:r>
            <a:r>
              <a:rPr lang="pl-PL" dirty="0" smtClean="0"/>
              <a:t>gazowym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Niemalże 100% mieszkańców  </a:t>
            </a:r>
            <a:r>
              <a:rPr lang="pl-PL" dirty="0" err="1"/>
              <a:t>Obarzyma</a:t>
            </a:r>
            <a:r>
              <a:rPr lang="pl-PL" dirty="0"/>
              <a:t> i 60% z </a:t>
            </a:r>
            <a:r>
              <a:rPr lang="pl-PL" dirty="0" smtClean="0"/>
              <a:t>Niewistki wyraziło zainteresowanie przyłączem gazowym.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r>
              <a:rPr lang="pl-PL" dirty="0"/>
              <a:t>Do końca marca potrwa analiza wykonalności sieci przez PSG </a:t>
            </a:r>
            <a:r>
              <a:rPr lang="pl-PL" dirty="0" smtClean="0"/>
              <a:t>SA.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Złożyłam </a:t>
            </a:r>
            <a:r>
              <a:rPr lang="pl-PL" dirty="0"/>
              <a:t>wniosek do Orange Polska SA. Kancelaria Główna, w Skierniewicach – w sprawie  demontażu nieczynnych odcinków linii telekomunikacyjnej w miejscowości Niewistka. </a:t>
            </a:r>
          </a:p>
          <a:p>
            <a:pPr marL="0" indent="0">
              <a:buNone/>
            </a:pPr>
            <a:r>
              <a:rPr lang="pl-PL" dirty="0"/>
              <a:t>Jest </a:t>
            </a:r>
            <a:r>
              <a:rPr lang="pl-PL" dirty="0" smtClean="0"/>
              <a:t>pozytywna </a:t>
            </a:r>
            <a:r>
              <a:rPr lang="pl-PL" dirty="0"/>
              <a:t>decyzja w powyższej sprawie. W II dekadzie lutego br. przedstawiciel  Orange Polska SA. dokonał wizji w terenie – linia została zakwalifikowana do demontażu.</a:t>
            </a: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Pozyskanie </a:t>
            </a:r>
            <a:r>
              <a:rPr lang="pl-PL" dirty="0"/>
              <a:t>drewna w lesie </a:t>
            </a:r>
            <a:r>
              <a:rPr lang="pl-PL" dirty="0" err="1" smtClean="0"/>
              <a:t>Obarzym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Jodła w ilości = 287,27 m3</a:t>
            </a:r>
          </a:p>
          <a:p>
            <a:pPr marL="0" indent="0">
              <a:buNone/>
            </a:pPr>
            <a:r>
              <a:rPr lang="pl-PL" dirty="0"/>
              <a:t>Sosna w ilości = 86,26 m3</a:t>
            </a:r>
          </a:p>
          <a:p>
            <a:pPr marL="0" indent="0">
              <a:buNone/>
            </a:pPr>
            <a:r>
              <a:rPr lang="pl-PL" dirty="0"/>
              <a:t>Buk w ilości =79,00m3</a:t>
            </a:r>
          </a:p>
          <a:p>
            <a:pPr marL="0" indent="0">
              <a:buNone/>
            </a:pPr>
            <a:r>
              <a:rPr lang="pl-PL" dirty="0"/>
              <a:t>Razem drewno tartaczne = 452,53m3</a:t>
            </a:r>
          </a:p>
          <a:p>
            <a:pPr marL="0" indent="0">
              <a:buNone/>
            </a:pPr>
            <a:r>
              <a:rPr lang="pl-PL" dirty="0"/>
              <a:t>Buk został sprzedany w </a:t>
            </a:r>
            <a:r>
              <a:rPr lang="pl-PL" dirty="0" smtClean="0"/>
              <a:t>pierwszym </a:t>
            </a:r>
            <a:r>
              <a:rPr lang="pl-PL" dirty="0"/>
              <a:t>przetargu za kwotę 277,10zł za 1 m3 = 21 890,90zł</a:t>
            </a:r>
          </a:p>
          <a:p>
            <a:pPr marL="0" indent="0">
              <a:buNone/>
            </a:pPr>
            <a:r>
              <a:rPr lang="pl-PL" dirty="0"/>
              <a:t>Sosna </a:t>
            </a:r>
            <a:r>
              <a:rPr lang="pl-PL" dirty="0" smtClean="0"/>
              <a:t>- zostało </a:t>
            </a:r>
            <a:r>
              <a:rPr lang="pl-PL" dirty="0"/>
              <a:t>ogłoszone 3 </a:t>
            </a:r>
            <a:r>
              <a:rPr lang="pl-PL" dirty="0" smtClean="0"/>
              <a:t>przetargi. Drewno nie </a:t>
            </a:r>
            <a:r>
              <a:rPr lang="pl-PL" dirty="0"/>
              <a:t>zostało sprzedane sprzedaż będzie prowadzona w sposób negocjacji ceny.      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Kwota </a:t>
            </a:r>
            <a:r>
              <a:rPr lang="pl-PL" dirty="0"/>
              <a:t>3 przetargu była 218,55zł za 1 m3</a:t>
            </a:r>
          </a:p>
          <a:p>
            <a:pPr marL="0" indent="0">
              <a:buNone/>
            </a:pPr>
            <a:r>
              <a:rPr lang="pl-PL" dirty="0"/>
              <a:t>Jodła w ilości 287,27 m3 będzie przeznaczona do sprzedaży indywidualnej według ustalonych cen klas grubości i jakości drewna. </a:t>
            </a:r>
            <a:r>
              <a:rPr lang="pl-PL" dirty="0" smtClean="0"/>
              <a:t>Część drewna zostanie przekazana </a:t>
            </a:r>
            <a:r>
              <a:rPr lang="pl-PL" dirty="0"/>
              <a:t>nieodpłatnie na potrzeby sołectw.</a:t>
            </a: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95785" y="1189702"/>
            <a:ext cx="11464119" cy="5299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70078" y="1346505"/>
            <a:ext cx="1070442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W referacie </a:t>
            </a:r>
            <a:r>
              <a:rPr lang="pl-PL" sz="2000" b="1" dirty="0"/>
              <a:t>podatków i opłat lokalnych </a:t>
            </a:r>
            <a:r>
              <a:rPr lang="pl-PL" sz="2000" dirty="0"/>
              <a:t>wykonywano prace bieżące związane z ustalaniem zobowiązań podatkowych, wydawaniem decyzji producentom rolnym w sprawie zwrotu podatku akcyzowego zawartego w cenie oleju napędowego wykorzystywanego do produkcji rolniczej . </a:t>
            </a:r>
          </a:p>
          <a:p>
            <a:r>
              <a:rPr lang="pl-PL" sz="2000" dirty="0"/>
              <a:t>Łączna kwota przypisu podatków rolnego, leśnego i od nieruchomości na 2019r., stanowi  1 852 476.00zł., w tym </a:t>
            </a:r>
          </a:p>
          <a:p>
            <a:r>
              <a:rPr lang="pl-PL" sz="2000" dirty="0"/>
              <a:t>- od osób fizycznych – 904  117,00 zł</a:t>
            </a:r>
          </a:p>
          <a:p>
            <a:r>
              <a:rPr lang="pl-PL" sz="2000" dirty="0"/>
              <a:t>- od osób prawnych -   948 359, 00 zł. </a:t>
            </a:r>
          </a:p>
          <a:p>
            <a:r>
              <a:rPr lang="pl-PL" sz="2000" dirty="0"/>
              <a:t>Zaksięgowano wpłaty z tytułu </a:t>
            </a:r>
            <a:r>
              <a:rPr lang="pl-PL" sz="2000" dirty="0" smtClean="0"/>
              <a:t>w/w </a:t>
            </a:r>
            <a:r>
              <a:rPr lang="pl-PL" sz="2000" dirty="0"/>
              <a:t>podatków w kwocie 311 656.00zł </a:t>
            </a:r>
          </a:p>
          <a:p>
            <a:r>
              <a:rPr lang="pl-PL" sz="2000" dirty="0"/>
              <a:t>Podatek od środków transportowych dla 28 podatników na 2019 rok stanowi : 133 926,00zł., zaksięgowano wpłaty w wysokości  48 226,04 zł</a:t>
            </a:r>
          </a:p>
          <a:p>
            <a:r>
              <a:rPr lang="pl-PL" sz="2000" dirty="0"/>
              <a:t>Ustalono wysokość opłaty dla 6 354 osób  z tytułu usuwania odpadów komunalnych w wysokości 593 187,71 zł, z tego zaksięgowano wpłaty w wysokości 139 133,95zł.</a:t>
            </a:r>
          </a:p>
          <a:p>
            <a:r>
              <a:rPr lang="pl-PL" sz="2000" dirty="0"/>
              <a:t>Zostało wydano 256 decyzji w sprawie zwrotu podatku akcyzowego zawartego w cenie oleju napędowego wykorzystanego do produkcji rolniczej przez producentów rolnych na kwotę 109 </a:t>
            </a:r>
            <a:r>
              <a:rPr lang="pl-PL" sz="2000" dirty="0" smtClean="0"/>
              <a:t>675,25 zł</a:t>
            </a:r>
            <a:r>
              <a:rPr lang="pl-PL" sz="2000" dirty="0"/>
              <a:t>. </a:t>
            </a:r>
          </a:p>
          <a:p>
            <a:r>
              <a:rPr lang="pl-PL" sz="2000" dirty="0"/>
              <a:t>Ponad to prowadzono prace związane z egzekucją administracyjną, wydawaniem zaświadczeń</a:t>
            </a:r>
          </a:p>
        </p:txBody>
      </p:sp>
    </p:spTree>
    <p:extLst>
      <p:ext uri="{BB962C8B-B14F-4D97-AF65-F5344CB8AC3E}">
        <p14:creationId xmlns:p14="http://schemas.microsoft.com/office/powerpoint/2010/main" val="115787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b="1" dirty="0"/>
              <a:t>Gminny Ośrodek Pomocy </a:t>
            </a:r>
            <a:r>
              <a:rPr lang="pl-PL" b="1" dirty="0" smtClean="0"/>
              <a:t>Społecznej:</a:t>
            </a:r>
          </a:p>
          <a:p>
            <a:pPr marL="0" indent="0">
              <a:buNone/>
            </a:pPr>
            <a:r>
              <a:rPr lang="pl-PL" dirty="0" smtClean="0"/>
              <a:t>- Skompletowano dokumenty wymagane </a:t>
            </a:r>
            <a:r>
              <a:rPr lang="pl-PL" dirty="0"/>
              <a:t>do podpisania umowy - odbiór promesy 8 III 2019r. na Klub Seniora </a:t>
            </a:r>
            <a:r>
              <a:rPr lang="pl-PL" dirty="0" smtClean="0"/>
              <a:t>+;</a:t>
            </a:r>
            <a:endParaRPr lang="pl-PL" dirty="0"/>
          </a:p>
          <a:p>
            <a:pPr>
              <a:buFontTx/>
              <a:buChar char="-"/>
            </a:pPr>
            <a:r>
              <a:rPr lang="pl-PL" dirty="0" smtClean="0"/>
              <a:t>Przyjmowane są dokumenty </a:t>
            </a:r>
            <a:r>
              <a:rPr lang="pl-PL" dirty="0"/>
              <a:t>do stypendium na II </a:t>
            </a:r>
            <a:r>
              <a:rPr lang="pl-PL" dirty="0" smtClean="0"/>
              <a:t>semestr</a:t>
            </a:r>
            <a:r>
              <a:rPr lang="pl-PL" dirty="0"/>
              <a:t>;</a:t>
            </a: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Trwa weryfikacja </a:t>
            </a:r>
            <a:r>
              <a:rPr lang="pl-PL" dirty="0"/>
              <a:t>dochodów i zmiana decyzji odpłatności z Domów Pomocy Społecznej w związku ze zmianą odpłatności za Dom Pomocy Społecznej – 12 osób umieszczonych (najniższa dopłata wynosi 1535 zł, najwyższa 2900 zł</a:t>
            </a:r>
            <a:r>
              <a:rPr lang="pl-PL" dirty="0" smtClean="0"/>
              <a:t>);</a:t>
            </a:r>
          </a:p>
          <a:p>
            <a:pPr>
              <a:buFontTx/>
              <a:buChar char="-"/>
            </a:pPr>
            <a:r>
              <a:rPr lang="pl-PL" dirty="0" smtClean="0"/>
              <a:t>Odbyła się kompleksowa kontrola w </a:t>
            </a:r>
            <a:r>
              <a:rPr lang="pl-PL" dirty="0"/>
              <a:t>zakresie realizacji świadczenia wychowawczego 500+ przez Wydział Polityki Społecznej w </a:t>
            </a:r>
            <a:r>
              <a:rPr lang="pl-PL" dirty="0" smtClean="0"/>
              <a:t>Rzeszowie – opinia pozytywna;</a:t>
            </a:r>
          </a:p>
          <a:p>
            <a:pPr>
              <a:buFontTx/>
              <a:buChar char="-"/>
            </a:pPr>
            <a:r>
              <a:rPr lang="pl-PL" dirty="0"/>
              <a:t>Przyjmowane są wnioski o pomoc, przeprowadzane są wywiady środowiskowe, realizowana jest procedura „Niebieskiej Karty”, interwencje w </a:t>
            </a:r>
            <a:r>
              <a:rPr lang="pl-PL" dirty="0" smtClean="0"/>
              <a:t>terenie;</a:t>
            </a:r>
          </a:p>
          <a:p>
            <a:pPr>
              <a:buFontTx/>
              <a:buChar char="-"/>
            </a:pPr>
            <a:r>
              <a:rPr lang="pl-PL" dirty="0"/>
              <a:t>37 rodzin złożyło wnioski na Kartę Dużej Rodziny </a:t>
            </a:r>
            <a:r>
              <a:rPr lang="pl-PL" dirty="0" smtClean="0"/>
              <a:t>.</a:t>
            </a: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7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Wydarzenia i uroczystości:</a:t>
            </a:r>
          </a:p>
          <a:p>
            <a:pPr marL="0" indent="0">
              <a:buNone/>
            </a:pPr>
            <a:r>
              <a:rPr lang="pl-PL" dirty="0" smtClean="0"/>
              <a:t>-W </a:t>
            </a:r>
            <a:r>
              <a:rPr lang="pl-PL" dirty="0"/>
              <a:t>dniu 19 lutego 2019r. w Urzędzie Gminy Dydnia odbyła się konferencja „Uprawa winorośli na Ziemi Dydyńskiej szansą na rozwój”. Celem konferencji było poznanie podstawowych kwestii związanych z uprawą winorośli i produkcją wina, poznanie dotychczasowych doświadczeń z produkcją winorośli na terenie Gminy Dydnia, prezentacja możliwości rozwijania tego kierunku produkcji na terenie gminy, wymiana doświadczeń.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3883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5" y="1142241"/>
            <a:ext cx="7301551" cy="48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/>
              <a:t>Odbyły się z moim udziałem: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XI </a:t>
            </a:r>
            <a:r>
              <a:rPr lang="pl-PL" dirty="0"/>
              <a:t>Obchody Międzynarodowego Dnia Pamięci o Ofiarach Holokaustu na </a:t>
            </a:r>
            <a:r>
              <a:rPr lang="pl-PL" dirty="0" smtClean="0"/>
              <a:t>Podkarpaciu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Święto Babci i Dziadka w szkole w </a:t>
            </a:r>
            <a:r>
              <a:rPr lang="pl-PL" dirty="0" smtClean="0"/>
              <a:t>Niebocku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Akademia </a:t>
            </a:r>
            <a:r>
              <a:rPr lang="pl-PL" dirty="0"/>
              <a:t>z okazji Dnia Babci i Dziadka w szkole w </a:t>
            </a:r>
            <a:r>
              <a:rPr lang="pl-PL" dirty="0" smtClean="0"/>
              <a:t>Wydrnej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Dzień </a:t>
            </a:r>
            <a:r>
              <a:rPr lang="pl-PL" dirty="0" smtClean="0"/>
              <a:t>Babci </a:t>
            </a:r>
            <a:r>
              <a:rPr lang="pl-PL" dirty="0"/>
              <a:t>i </a:t>
            </a:r>
            <a:r>
              <a:rPr lang="pl-PL" dirty="0" smtClean="0"/>
              <a:t>Dziadka </a:t>
            </a:r>
            <a:r>
              <a:rPr lang="pl-PL" dirty="0"/>
              <a:t>w </a:t>
            </a:r>
            <a:r>
              <a:rPr lang="pl-PL" dirty="0" smtClean="0"/>
              <a:t>Szkole </a:t>
            </a:r>
            <a:r>
              <a:rPr lang="pl-PL" dirty="0"/>
              <a:t>w </a:t>
            </a:r>
            <a:r>
              <a:rPr lang="pl-PL" dirty="0" smtClean="0"/>
              <a:t>Jabłonce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Dzień Babci i </a:t>
            </a:r>
            <a:r>
              <a:rPr lang="pl-PL" dirty="0" smtClean="0"/>
              <a:t>Dziadka  </a:t>
            </a:r>
            <a:r>
              <a:rPr lang="pl-PL" dirty="0"/>
              <a:t>w </a:t>
            </a:r>
            <a:r>
              <a:rPr lang="pl-PL" dirty="0" smtClean="0"/>
              <a:t>Grabówce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Dzień Babci i Dziadka w </a:t>
            </a:r>
            <a:r>
              <a:rPr lang="pl-PL" dirty="0" err="1"/>
              <a:t>Końskiem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Dzień Babci i Dziadka w Przedszkolu </a:t>
            </a:r>
          </a:p>
          <a:p>
            <a:pPr marL="0" indent="0">
              <a:buNone/>
            </a:pPr>
            <a:r>
              <a:rPr lang="pl-PL" dirty="0" smtClean="0"/>
              <a:t>Samorządowym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Dzień Babci i Dziadka w </a:t>
            </a:r>
            <a:r>
              <a:rPr lang="pl-PL" dirty="0" smtClean="0"/>
              <a:t>Szkole </a:t>
            </a:r>
            <a:r>
              <a:rPr lang="pl-PL" dirty="0"/>
              <a:t>Podstawowej w Dydni</a:t>
            </a:r>
          </a:p>
          <a:p>
            <a:pPr marL="0" indent="0">
              <a:buNone/>
            </a:pPr>
            <a:r>
              <a:rPr lang="pl-PL" dirty="0"/>
              <a:t>Dzień Babci i Dziadka w </a:t>
            </a:r>
            <a:r>
              <a:rPr lang="pl-PL" dirty="0" smtClean="0"/>
              <a:t>Witryłowie</a:t>
            </a:r>
          </a:p>
          <a:p>
            <a:pPr marL="0" indent="0">
              <a:buNone/>
            </a:pPr>
            <a:r>
              <a:rPr lang="pl-PL" dirty="0" smtClean="0"/>
              <a:t>Koncercie Kolęd w Szkole Muzycznej w Dydni</a:t>
            </a:r>
          </a:p>
          <a:p>
            <a:pPr marL="0" indent="0">
              <a:buNone/>
            </a:pPr>
            <a:r>
              <a:rPr lang="pl-PL" dirty="0" smtClean="0"/>
              <a:t>Koncercie z okazji Dnia Kobiet w Szkole Muzycznej w Dydni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462" y="3047926"/>
            <a:ext cx="4249003" cy="28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Dzień Kobiet w Gminnym Ośrodku Kultury w Dydni</a:t>
            </a: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09" y="1731957"/>
            <a:ext cx="3901440" cy="260223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89" y="4240112"/>
            <a:ext cx="3901440" cy="260223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6032"/>
            <a:ext cx="3901440" cy="26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3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 smtClean="0"/>
              <a:t>7 </a:t>
            </a:r>
            <a:r>
              <a:rPr lang="pl-PL" dirty="0"/>
              <a:t>lutego 2019r. odbyło się uroczyste otwarcie filii biblioteki w </a:t>
            </a:r>
            <a:r>
              <a:rPr lang="pl-PL" dirty="0" smtClean="0"/>
              <a:t>Krzemiennej po rozbudowie.</a:t>
            </a:r>
          </a:p>
          <a:p>
            <a:pPr marL="0" indent="0">
              <a:buNone/>
            </a:pPr>
            <a:r>
              <a:rPr lang="pl-PL" dirty="0" smtClean="0"/>
              <a:t>- </a:t>
            </a:r>
            <a:r>
              <a:rPr lang="pl-PL" dirty="0"/>
              <a:t>Rozbudowa Budynku Domu Ludowego o pomieszczenia biblioteki została dofinansowana w ramach Narodowego programu rozwoju czytelnictwa Priorytet 2 Infrastruktura bibliotek 2016-2020 z środków Ministra Kultury i Dziedzictwa Narodowego.</a:t>
            </a:r>
          </a:p>
          <a:p>
            <a:pPr marL="0" indent="0">
              <a:buNone/>
            </a:pPr>
            <a:r>
              <a:rPr lang="pl-PL" dirty="0" smtClean="0"/>
              <a:t> -Kwota </a:t>
            </a:r>
            <a:r>
              <a:rPr lang="pl-PL" dirty="0"/>
              <a:t>dofinansowania to 253 500 zł. Wkład własny to 86 100 zł co stanowi 25% środków kwalifikowanych. W ramach zadania wykonano: dobudowę pomieszczeń przy Domu Ludowym w Krzemiennej - łączna powierzchnia to 74 m2 oraz zaadaptowanie na potrzeby świetlicy pomieszczeń sali Domu Ludowego o powierzchni 348 m2.</a:t>
            </a:r>
          </a:p>
          <a:p>
            <a:pPr marL="0" indent="0">
              <a:buNone/>
            </a:pPr>
            <a:r>
              <a:rPr lang="pl-PL" dirty="0"/>
              <a:t>-</a:t>
            </a:r>
            <a:r>
              <a:rPr lang="pl-PL" dirty="0" smtClean="0"/>
              <a:t>Koszty </a:t>
            </a:r>
            <a:r>
              <a:rPr lang="pl-PL" dirty="0"/>
              <a:t>wyposażenia świetlicy opiewają na łączna kwotę 120 200 zł. Zakupiono wysokiej klasy sprzęt komputerowy, </a:t>
            </a:r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Rozstrzygnięto konkurs na stanowisku </a:t>
            </a:r>
            <a:r>
              <a:rPr lang="pl-PL" dirty="0"/>
              <a:t>Dyrektora Gminnego Ośrodka Kultury Bibliotek Promocji i Wypoczynku w </a:t>
            </a:r>
            <a:r>
              <a:rPr lang="pl-PL" dirty="0" smtClean="0"/>
              <a:t>Dydni. Komisja konkursowa najwyżej oceniła Pana </a:t>
            </a:r>
            <a:r>
              <a:rPr lang="pl-PL" dirty="0"/>
              <a:t>Rafała </a:t>
            </a:r>
            <a:r>
              <a:rPr lang="pl-PL" dirty="0" err="1"/>
              <a:t>Czopora</a:t>
            </a:r>
            <a:r>
              <a:rPr lang="pl-PL" dirty="0" smtClean="0"/>
              <a:t>, którego powołałam na stanowisko Dyrektora. Pan Rafał 4 </a:t>
            </a:r>
            <a:r>
              <a:rPr lang="pl-PL" dirty="0"/>
              <a:t>lata był pracownikiem urzędu Gminy w Dydni na stanowisku Inspektora ds. ewidencji ludności, pełnił również obowiązki zastępcy kierownika USC w Dydni. Wcześniej przez 11 lat pracował w Gminnym Ośrodku Kultury w Dydni, gdzie zajmował się organizacją imprez o charakterze kulturalno-rozrywkowym.</a:t>
            </a: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07" y="1237709"/>
            <a:ext cx="8393373" cy="5091981"/>
          </a:xfrm>
        </p:spPr>
      </p:pic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/>
              <a:t>Ponadto, wzięłam udział:</a:t>
            </a:r>
          </a:p>
          <a:p>
            <a:pPr marL="0" indent="0" algn="just">
              <a:buNone/>
            </a:pPr>
            <a:r>
              <a:rPr lang="pl-PL" dirty="0" smtClean="0"/>
              <a:t>- w </a:t>
            </a:r>
            <a:r>
              <a:rPr lang="pl-PL" dirty="0"/>
              <a:t>uroczystości nadania odznaczenia z rąk Wojewody Podkarpackiego Ewy </a:t>
            </a:r>
            <a:r>
              <a:rPr lang="pl-PL" dirty="0" err="1"/>
              <a:t>Leniart</a:t>
            </a:r>
            <a:r>
              <a:rPr lang="pl-PL" dirty="0"/>
              <a:t> „Zasłużony dla Województwa </a:t>
            </a:r>
            <a:r>
              <a:rPr lang="pl-PL" dirty="0" smtClean="0"/>
              <a:t>Podkarpackiego” </a:t>
            </a:r>
            <a:r>
              <a:rPr lang="pl-PL" dirty="0"/>
              <a:t>dla ks. Prof. Stanisława </a:t>
            </a:r>
            <a:r>
              <a:rPr lang="pl-PL" dirty="0" err="1"/>
              <a:t>Nabywańca</a:t>
            </a:r>
            <a:r>
              <a:rPr lang="pl-PL" dirty="0"/>
              <a:t> </a:t>
            </a:r>
            <a:r>
              <a:rPr lang="pl-PL" dirty="0" smtClean="0"/>
              <a:t>;</a:t>
            </a:r>
            <a:endParaRPr lang="pl-PL" dirty="0"/>
          </a:p>
          <a:p>
            <a:pPr marL="0" indent="0" algn="just">
              <a:buNone/>
            </a:pPr>
            <a:r>
              <a:rPr lang="pl-PL" dirty="0" smtClean="0"/>
              <a:t>- w uroczystościach z okazji Dnia Kobiet w Niebocku i Jabłonce;</a:t>
            </a:r>
          </a:p>
          <a:p>
            <a:pPr marL="0" indent="0" algn="just">
              <a:buNone/>
            </a:pPr>
            <a:r>
              <a:rPr lang="pl-PL" dirty="0" smtClean="0"/>
              <a:t>- w ostatnim pożegnaniu pani Janiny Biedy najstarszej mieszkanki Dydni oraz wieloletniego sołtysa Niewistki Jana Maślaka.</a:t>
            </a: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/>
              <a:t>Współpraca z OSP:</a:t>
            </a:r>
          </a:p>
          <a:p>
            <a:pPr marL="0" indent="0" algn="just">
              <a:buNone/>
            </a:pPr>
            <a:r>
              <a:rPr lang="pl-PL" dirty="0" smtClean="0"/>
              <a:t>Zakończyła się kampania </a:t>
            </a:r>
            <a:r>
              <a:rPr lang="pl-PL" dirty="0"/>
              <a:t>walnych zebrań sprawozdawczych w 11-stu OSP, przeprowadzonych w okresie od 19 stycznia br. do 9 marca br.</a:t>
            </a:r>
          </a:p>
          <a:p>
            <a:pPr marL="0" indent="0" algn="just">
              <a:buNone/>
            </a:pPr>
            <a:r>
              <a:rPr lang="pl-PL" dirty="0"/>
              <a:t>Zapoznałam się z sytuacją i potrzebami jednostek </a:t>
            </a:r>
            <a:r>
              <a:rPr lang="pl-PL" dirty="0" smtClean="0"/>
              <a:t>OSP:</a:t>
            </a:r>
            <a:endParaRPr lang="pl-PL" dirty="0"/>
          </a:p>
          <a:p>
            <a:pPr marL="0" indent="0" algn="just">
              <a:buNone/>
            </a:pPr>
            <a:r>
              <a:rPr lang="pl-PL" dirty="0"/>
              <a:t> główne potrzeby dotyczą wyszkolenia oraz remontu remiz w </a:t>
            </a:r>
            <a:r>
              <a:rPr lang="pl-PL" dirty="0" err="1"/>
              <a:t>Obarzymie</a:t>
            </a:r>
            <a:r>
              <a:rPr lang="pl-PL" dirty="0"/>
              <a:t> i Witryłowie. Poczyniłam kroki celem pozyskania samochodu dla OSP w Witryłowie.</a:t>
            </a:r>
          </a:p>
          <a:p>
            <a:pPr marL="0" indent="0" algn="just">
              <a:buNone/>
            </a:pPr>
            <a:r>
              <a:rPr lang="pl-PL" dirty="0"/>
              <a:t>Walne zebranie OSP Dydnia podjęło uchwałę w sprawie przyjęcia mojej osoby w poczet członków</a:t>
            </a:r>
            <a:r>
              <a:rPr lang="pl-PL" dirty="0" smtClean="0"/>
              <a:t>.</a:t>
            </a:r>
          </a:p>
          <a:p>
            <a:pPr marL="0" indent="0" algn="just">
              <a:buNone/>
            </a:pPr>
            <a:r>
              <a:rPr lang="pl-PL" dirty="0" smtClean="0"/>
              <a:t>Wzięłam udział w wyjeździe z </a:t>
            </a:r>
            <a:r>
              <a:rPr lang="pl-PL" dirty="0"/>
              <a:t>Młodzieżową Drużyną Strażacką z Wydrnej do Komendy Państwowej Straży Pożarnej w Brzozowie</a:t>
            </a:r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/>
              <a:t>Spotkania:</a:t>
            </a:r>
          </a:p>
          <a:p>
            <a:pPr marL="514350" indent="-514350" algn="just">
              <a:buAutoNum type="arabicPeriod"/>
            </a:pPr>
            <a:r>
              <a:rPr lang="pl-PL" dirty="0" smtClean="0"/>
              <a:t>Zebranie w ramach Związku </a:t>
            </a:r>
            <a:r>
              <a:rPr lang="pl-PL" dirty="0"/>
              <a:t>Gmin Turystycznych Pogórza </a:t>
            </a:r>
            <a:r>
              <a:rPr lang="pl-PL" dirty="0" smtClean="0"/>
              <a:t>Dynowskiego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pl-PL" dirty="0"/>
              <a:t>Spotkanie z </a:t>
            </a:r>
            <a:r>
              <a:rPr lang="pl-PL" dirty="0" err="1"/>
              <a:t>St</a:t>
            </a:r>
            <a:r>
              <a:rPr lang="pl-PL" dirty="0"/>
              <a:t> brygadierem Markiem </a:t>
            </a:r>
            <a:r>
              <a:rPr lang="pl-PL" dirty="0" smtClean="0"/>
              <a:t>Ziobro Komendantem </a:t>
            </a:r>
            <a:r>
              <a:rPr lang="pl-PL" dirty="0"/>
              <a:t>PSP w </a:t>
            </a:r>
            <a:r>
              <a:rPr lang="pl-PL" dirty="0" smtClean="0"/>
              <a:t>Brzozowie w sprawie współpracy w realizacji zadań zakresu bezpieczeństwa mieszkańców Gminy Dydnia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endParaRPr lang="pl-PL" dirty="0"/>
          </a:p>
          <a:p>
            <a:pPr marL="514350" indent="-514350" algn="just">
              <a:buAutoNum type="arabicPeriod"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2309019"/>
            <a:ext cx="7366000" cy="3060700"/>
          </a:xfrm>
        </p:spPr>
      </p:pic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1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pl-PL" dirty="0" smtClean="0"/>
              <a:t>Odbyłam szereg spotkań z:</a:t>
            </a:r>
          </a:p>
          <a:p>
            <a:pPr algn="just">
              <a:buFontTx/>
              <a:buChar char="-"/>
            </a:pPr>
            <a:r>
              <a:rPr lang="pl-PL" b="1" dirty="0" smtClean="0"/>
              <a:t>Piotrem </a:t>
            </a:r>
            <a:r>
              <a:rPr lang="pl-PL" b="1" dirty="0" err="1" smtClean="0"/>
              <a:t>Uruskim</a:t>
            </a:r>
            <a:r>
              <a:rPr lang="pl-PL" b="1" dirty="0" smtClean="0"/>
              <a:t> </a:t>
            </a:r>
            <a:r>
              <a:rPr lang="pl-PL" dirty="0" smtClean="0"/>
              <a:t>– Posłem na Sejm RP w sprawie inwestycyjnych zadań strategicznych Gminy Dydnia; </a:t>
            </a:r>
          </a:p>
          <a:p>
            <a:pPr algn="just">
              <a:buFontTx/>
              <a:buChar char="-"/>
            </a:pPr>
            <a:r>
              <a:rPr lang="pl-PL" b="1" dirty="0" smtClean="0"/>
              <a:t>Marią Kurowską </a:t>
            </a:r>
            <a:r>
              <a:rPr lang="pl-PL" dirty="0" smtClean="0"/>
              <a:t>- Członkiem Zarządu Województwa Podkarpackiego w sprawie inwestycji gminnych;</a:t>
            </a:r>
          </a:p>
          <a:p>
            <a:pPr marL="0" indent="0" algn="just">
              <a:buNone/>
            </a:pPr>
            <a:r>
              <a:rPr lang="pl-PL" dirty="0" smtClean="0"/>
              <a:t>-  </a:t>
            </a:r>
            <a:r>
              <a:rPr lang="pl-PL" b="1" dirty="0" smtClean="0"/>
              <a:t>Adamem </a:t>
            </a:r>
            <a:r>
              <a:rPr lang="pl-PL" b="1" dirty="0"/>
              <a:t>Śnieżkiem </a:t>
            </a:r>
            <a:r>
              <a:rPr lang="pl-PL" dirty="0"/>
              <a:t>w sprawie zadań inwestycyjnych i kulturalnych Gminy </a:t>
            </a:r>
            <a:r>
              <a:rPr lang="pl-PL" dirty="0" smtClean="0"/>
              <a:t>Dydnia;</a:t>
            </a:r>
          </a:p>
          <a:p>
            <a:pPr algn="just">
              <a:buFontTx/>
              <a:buChar char="-"/>
            </a:pPr>
            <a:r>
              <a:rPr lang="pl-PL" b="1" dirty="0" smtClean="0"/>
              <a:t>Zdzisławem </a:t>
            </a:r>
            <a:r>
              <a:rPr lang="pl-PL" b="1" dirty="0"/>
              <a:t>Szmydem </a:t>
            </a:r>
            <a:r>
              <a:rPr lang="pl-PL" dirty="0"/>
              <a:t>Starostą Brzozowskim w sprawie budowy </a:t>
            </a:r>
            <a:r>
              <a:rPr lang="pl-PL" dirty="0" smtClean="0"/>
              <a:t>mostu i innych inwestycji; </a:t>
            </a:r>
          </a:p>
          <a:p>
            <a:pPr algn="just">
              <a:buFontTx/>
              <a:buChar char="-"/>
            </a:pPr>
            <a:r>
              <a:rPr lang="pl-PL" b="1" dirty="0" smtClean="0"/>
              <a:t>Szymonem Stapińskim </a:t>
            </a:r>
            <a:r>
              <a:rPr lang="pl-PL" dirty="0" smtClean="0"/>
              <a:t>Burmistrzem Brzozowa w sprawie współpracy w ramach Aglomeracji Grabownica Starzeńska, w tym obniżenia stawki opłaty za ścieki dla mieszkańców Niebocka;</a:t>
            </a:r>
          </a:p>
          <a:p>
            <a:pPr algn="just">
              <a:buFontTx/>
              <a:buChar char="-"/>
            </a:pPr>
            <a:r>
              <a:rPr lang="pl-PL" b="1" dirty="0" smtClean="0"/>
              <a:t>Józefem Boroniem </a:t>
            </a:r>
            <a:r>
              <a:rPr lang="pl-PL" dirty="0" smtClean="0"/>
              <a:t>w sprawie koncepcji budowy ujęć wody na bazie studni infiltracyjnych wzdłuż rzeki San na działkach gminnych, aktualizacji Karty Informacyjnej Przedsięwzięcia niezbędnej do wydania decyzji środowiskowej dla inwestycji „Budowa kanalizacji sanitarnej w </a:t>
            </a:r>
            <a:r>
              <a:rPr lang="pl-PL" dirty="0" err="1" smtClean="0"/>
              <a:t>Obarzymie</a:t>
            </a:r>
            <a:r>
              <a:rPr lang="pl-PL" dirty="0" smtClean="0"/>
              <a:t>” oraz analizy zasadności funkcjonowania oczyszczalni ścieków w Jabłonce w kontekście podjęcia niezbędnych prac modernizacyjnych;</a:t>
            </a:r>
          </a:p>
          <a:p>
            <a:pPr marL="0" indent="0" algn="just">
              <a:buNone/>
            </a:pPr>
            <a:r>
              <a:rPr lang="pl-PL" dirty="0" smtClean="0"/>
              <a:t>- </a:t>
            </a:r>
            <a:r>
              <a:rPr lang="pl-PL" b="1" dirty="0" smtClean="0"/>
              <a:t>Józefem Kołodziejem </a:t>
            </a:r>
            <a:r>
              <a:rPr lang="pl-PL" dirty="0" smtClean="0"/>
              <a:t>- </a:t>
            </a:r>
            <a:r>
              <a:rPr lang="pl-PL" dirty="0"/>
              <a:t>Dyrektorem Powiatowego Urzędu pracy w sprawie robót </a:t>
            </a:r>
            <a:r>
              <a:rPr lang="pl-PL" dirty="0" smtClean="0"/>
              <a:t>publicznych i współpracy przy aktywizacji bezrobotnych mieszkańców Gminy Dydnia;</a:t>
            </a:r>
          </a:p>
          <a:p>
            <a:pPr marL="0" indent="0" algn="just">
              <a:buNone/>
            </a:pPr>
            <a:r>
              <a:rPr lang="pl-PL" dirty="0" smtClean="0"/>
              <a:t>-  </a:t>
            </a:r>
            <a:r>
              <a:rPr lang="pl-PL" dirty="0" err="1"/>
              <a:t>ppor</a:t>
            </a:r>
            <a:r>
              <a:rPr lang="pl-PL" dirty="0"/>
              <a:t> </a:t>
            </a:r>
            <a:r>
              <a:rPr lang="pl-PL" b="1" dirty="0"/>
              <a:t>Pawłem </a:t>
            </a:r>
            <a:r>
              <a:rPr lang="pl-PL" b="1" dirty="0" smtClean="0"/>
              <a:t>Rzeszowskim </a:t>
            </a:r>
            <a:r>
              <a:rPr lang="pl-PL" dirty="0" smtClean="0"/>
              <a:t>- </a:t>
            </a:r>
            <a:r>
              <a:rPr lang="pl-PL" dirty="0"/>
              <a:t>Dowódcą Kompanii Brzozowskiej Wojsk Obrony Terytorialnej w sprawie współpracy i realizacji zadań z zakresu zabezpieczenia terenu Gminy Dydnia;</a:t>
            </a:r>
          </a:p>
          <a:p>
            <a:pPr marL="0" indent="0" algn="just">
              <a:buNone/>
            </a:pPr>
            <a:r>
              <a:rPr lang="pl-PL" dirty="0" smtClean="0"/>
              <a:t>- </a:t>
            </a:r>
            <a:r>
              <a:rPr lang="pl-PL" b="1" dirty="0" smtClean="0"/>
              <a:t>Haliną </a:t>
            </a:r>
            <a:r>
              <a:rPr lang="pl-PL" b="1" dirty="0" err="1" smtClean="0"/>
              <a:t>Ankowską</a:t>
            </a:r>
            <a:r>
              <a:rPr lang="pl-PL" b="1" dirty="0" smtClean="0"/>
              <a:t> </a:t>
            </a:r>
            <a:r>
              <a:rPr lang="pl-PL" dirty="0" smtClean="0"/>
              <a:t>-  </a:t>
            </a:r>
            <a:r>
              <a:rPr lang="pl-PL" dirty="0"/>
              <a:t>Prezes Krusz </a:t>
            </a:r>
            <a:r>
              <a:rPr lang="pl-PL" dirty="0" smtClean="0"/>
              <a:t>Betu w sprawie programu naprawczego ;</a:t>
            </a:r>
          </a:p>
          <a:p>
            <a:pPr marL="0" indent="0" algn="just">
              <a:buNone/>
            </a:pPr>
            <a:r>
              <a:rPr lang="pl-PL" dirty="0" smtClean="0"/>
              <a:t>- przedstawicielami </a:t>
            </a:r>
            <a:r>
              <a:rPr lang="pl-PL" dirty="0"/>
              <a:t>Gminnego </a:t>
            </a:r>
            <a:r>
              <a:rPr lang="pl-PL" dirty="0" smtClean="0"/>
              <a:t>Ośrodka Kultury </a:t>
            </a:r>
            <a:r>
              <a:rPr lang="pl-PL" dirty="0"/>
              <a:t>i Kół </a:t>
            </a:r>
            <a:r>
              <a:rPr lang="pl-PL" dirty="0" smtClean="0"/>
              <a:t>Gospodyń Wiejskich </a:t>
            </a:r>
            <a:r>
              <a:rPr lang="pl-PL" dirty="0"/>
              <a:t>w sprawie organizacji </a:t>
            </a:r>
            <a:r>
              <a:rPr lang="pl-PL" dirty="0" smtClean="0"/>
              <a:t>imprez gminnych;</a:t>
            </a:r>
          </a:p>
          <a:p>
            <a:pPr marL="0" indent="0" algn="just">
              <a:buNone/>
            </a:pPr>
            <a:r>
              <a:rPr lang="pl-PL" dirty="0" smtClean="0"/>
              <a:t>- lokalnymi </a:t>
            </a:r>
            <a:r>
              <a:rPr lang="pl-PL" dirty="0"/>
              <a:t>wytwórcami produktów </a:t>
            </a:r>
            <a:r>
              <a:rPr lang="pl-PL" dirty="0" smtClean="0"/>
              <a:t>żywnościowych w sprawie promocji produktów.</a:t>
            </a: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8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Dziękuję za uwagę</a:t>
            </a: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8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Rozstrzygnęłam konkurs </a:t>
            </a:r>
            <a:r>
              <a:rPr lang="pl-PL" dirty="0"/>
              <a:t>na </a:t>
            </a:r>
            <a:r>
              <a:rPr lang="pl-PL" dirty="0" smtClean="0"/>
              <a:t>realizację </a:t>
            </a:r>
            <a:r>
              <a:rPr lang="pl-PL" dirty="0"/>
              <a:t>zadania publicznego przez organizacje pozarządowe na rok 2019 r. </a:t>
            </a:r>
          </a:p>
          <a:p>
            <a:pPr marL="0" indent="0">
              <a:buNone/>
            </a:pPr>
            <a:r>
              <a:rPr lang="pl-PL" dirty="0"/>
              <a:t>Wpłynęło 21 wniosków z czego 19 uzyskało dofinansowanie. </a:t>
            </a:r>
            <a:r>
              <a:rPr lang="pl-PL" dirty="0" smtClean="0"/>
              <a:t>Na ten cel rozdysponowałam </a:t>
            </a:r>
            <a:r>
              <a:rPr lang="pl-PL" dirty="0"/>
              <a:t>30 tyś </a:t>
            </a:r>
            <a:r>
              <a:rPr lang="pl-PL" dirty="0" smtClean="0"/>
              <a:t>zł</a:t>
            </a:r>
          </a:p>
          <a:p>
            <a:pPr marL="0" indent="0">
              <a:buNone/>
            </a:pPr>
            <a:r>
              <a:rPr lang="pl-PL" dirty="0" smtClean="0"/>
              <a:t>Po raz pierwszy kilka wniosków wpłynęło od Kół Gospodyń Wiejskich, które zarejestrowały się w Krajowym Rejestrze Kół Gospodyń, w tym KGW </a:t>
            </a:r>
            <a:r>
              <a:rPr lang="pl-PL" dirty="0" err="1" smtClean="0"/>
              <a:t>Obarzym</a:t>
            </a:r>
            <a:r>
              <a:rPr lang="pl-PL" dirty="0" smtClean="0"/>
              <a:t>, Niewistka i Witryłów.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1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Rozstrzygnęłam konkurs na realizację zadań własnych w zakresie rozwoju sportu na rok 2019 w Gminie Dydnia</a:t>
            </a:r>
          </a:p>
          <a:p>
            <a:pPr marL="0" indent="0">
              <a:buNone/>
            </a:pPr>
            <a:r>
              <a:rPr lang="pl-PL" dirty="0"/>
              <a:t>Wpłynęło 4 oferty. </a:t>
            </a:r>
            <a:r>
              <a:rPr lang="pl-PL" dirty="0" smtClean="0"/>
              <a:t>Rozdysponowałam </a:t>
            </a:r>
            <a:r>
              <a:rPr lang="pl-PL" dirty="0"/>
              <a:t>75 tyś</a:t>
            </a:r>
            <a:r>
              <a:rPr lang="pl-PL" dirty="0" smtClean="0"/>
              <a:t>. Zł.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Przypominam, że kwotę 40 tyś. przesunęłam z działu administracja !!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Inwestycje:</a:t>
            </a:r>
          </a:p>
          <a:p>
            <a:pPr marL="0" indent="0">
              <a:buNone/>
            </a:pPr>
            <a:r>
              <a:rPr lang="pl-PL" dirty="0"/>
              <a:t>Otrzymaliśmy dofinansowanie na budowę chodnika przy drodze wojewódzkiej w Niebocku 170,0tyś z Woj. Podkarpackiego + 150,0tyś Gminy Dydnia, razem 320,0 tyś co pozwoli wy-budować 366,0m chodnika w KM 217+800 do KM 218+166 / od początku wsi w kierunku zakładu Grabo/ Umowa z Województwem Podkarpackim jest w trakcie podpisywania </a:t>
            </a:r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7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9778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2000" dirty="0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12807"/>
            <a:ext cx="5181600" cy="3376973"/>
          </a:xfrm>
        </p:spPr>
      </p:pic>
      <p:pic>
        <p:nvPicPr>
          <p:cNvPr id="15" name="Symbol zastępczy zawartości 1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57953" y="109183"/>
            <a:ext cx="5023600" cy="6748817"/>
          </a:xfrm>
          <a:prstGeom prst="rect">
            <a:avLst/>
          </a:prstGeom>
        </p:spPr>
      </p:pic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2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39" y="220404"/>
            <a:ext cx="10259961" cy="588604"/>
          </a:xfrm>
        </p:spPr>
        <p:txBody>
          <a:bodyPr>
            <a:noAutofit/>
          </a:bodyPr>
          <a:lstStyle/>
          <a:p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Wójta z działalności międzysesyjnej</a:t>
            </a:r>
            <a:endParaRPr lang="pl-PL" sz="35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189702"/>
            <a:ext cx="10515600" cy="529958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Odebrałam promesy z rąk Ewy </a:t>
            </a:r>
            <a:r>
              <a:rPr lang="pl-PL" dirty="0" err="1"/>
              <a:t>Leniart</a:t>
            </a:r>
            <a:r>
              <a:rPr lang="pl-PL" dirty="0"/>
              <a:t> Wojewody Podkarpackiego na</a:t>
            </a:r>
          </a:p>
          <a:p>
            <a:pPr marL="0" indent="0">
              <a:buNone/>
            </a:pPr>
            <a:r>
              <a:rPr lang="pl-PL" dirty="0"/>
              <a:t>- na utworzenie żłobka w m. Dydnia /budynek domu pracy twórczej czerwony</a:t>
            </a:r>
            <a:r>
              <a:rPr lang="pl-PL" dirty="0" smtClean="0"/>
              <a:t>/ na kwotę 157 tyś zł,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- na utworzenie Klubu Seniora + w m. Jabłonka Dom Ludowy w pomieszczeniach po byłym sklepie spożywczym i </a:t>
            </a:r>
            <a:r>
              <a:rPr lang="pl-PL" dirty="0" smtClean="0"/>
              <a:t>bibliotece na kwotę 119tyś zł.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526026" y="884903"/>
            <a:ext cx="111399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0" y="251744"/>
            <a:ext cx="478488" cy="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</TotalTime>
  <Words>2481</Words>
  <Application>Microsoft Office PowerPoint</Application>
  <PresentationFormat>Panoramiczny</PresentationFormat>
  <Paragraphs>270</Paragraphs>
  <Slides>46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Liberation Serif</vt:lpstr>
      <vt:lpstr>Lucida Sans Unicode</vt:lpstr>
      <vt:lpstr>Mangal</vt:lpstr>
      <vt:lpstr>Times New Roman</vt:lpstr>
      <vt:lpstr>Motyw pakietu Office</vt:lpstr>
      <vt:lpstr>1_Motyw pakietu Office</vt:lpstr>
      <vt:lpstr>Sprawozdanie Wójta 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Prezentacja programu PowerPoint</vt:lpstr>
      <vt:lpstr>Sprawozdanie Wójta z działalności międzysesyjnej</vt:lpstr>
      <vt:lpstr>Sprawozdanie Wójta z działalności międzysesyjnej</vt:lpstr>
      <vt:lpstr>Wykaz dzieci urodzonych w poszczególnych miejscowościach Gminy Dydnia</vt:lpstr>
      <vt:lpstr>Sprawozdanie Wójta z działalności międzysesyjnej</vt:lpstr>
      <vt:lpstr>Sprawozdanie Wójta z działalności międzysesyjnej</vt:lpstr>
      <vt:lpstr>Sprawozdanie Wójta z działalności międzysesyjnej</vt:lpstr>
      <vt:lpstr>Prezentacja programu PowerPoint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    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  <vt:lpstr>Sprawozdanie Wójta z działalności międzysesyjnej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Uprawa winorośli  na Ziemi Dydyńskiej  szansą rozwoju</dc:title>
  <dc:creator>Grzegorz Cipora</dc:creator>
  <cp:lastModifiedBy>Alicja Pocałuń</cp:lastModifiedBy>
  <cp:revision>49</cp:revision>
  <cp:lastPrinted>2019-03-13T12:32:36Z</cp:lastPrinted>
  <dcterms:created xsi:type="dcterms:W3CDTF">2019-02-15T10:04:38Z</dcterms:created>
  <dcterms:modified xsi:type="dcterms:W3CDTF">2019-03-14T07:57:26Z</dcterms:modified>
</cp:coreProperties>
</file>